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35" r:id="rId5"/>
  </p:sldMasterIdLst>
  <p:notesMasterIdLst>
    <p:notesMasterId r:id="rId53"/>
  </p:notesMasterIdLst>
  <p:sldIdLst>
    <p:sldId id="257" r:id="rId6"/>
    <p:sldId id="259" r:id="rId7"/>
    <p:sldId id="261" r:id="rId8"/>
    <p:sldId id="263" r:id="rId9"/>
    <p:sldId id="264" r:id="rId10"/>
    <p:sldId id="265" r:id="rId11"/>
    <p:sldId id="26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302" r:id="rId42"/>
    <p:sldId id="262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256" r:id="rId51"/>
    <p:sldId id="258" r:id="rId5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2B1B8C-48D6-4CAB-917C-D0A4D50675D6}">
          <p14:sldIdLst>
            <p14:sldId id="257"/>
            <p14:sldId id="259"/>
            <p14:sldId id="261"/>
            <p14:sldId id="263"/>
            <p14:sldId id="264"/>
            <p14:sldId id="265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302"/>
            <p14:sldId id="262"/>
            <p14:sldId id="295"/>
            <p14:sldId id="296"/>
            <p14:sldId id="297"/>
            <p14:sldId id="298"/>
            <p14:sldId id="299"/>
            <p14:sldId id="300"/>
            <p14:sldId id="301"/>
            <p14:sldId id="256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FBF"/>
    <a:srgbClr val="42B5E7"/>
    <a:srgbClr val="C6C123"/>
    <a:srgbClr val="129490"/>
    <a:srgbClr val="BA10AC"/>
    <a:srgbClr val="F0AD33"/>
    <a:srgbClr val="68B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ema til typografi 2 - Markering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7" autoAdjust="0"/>
    <p:restoredTop sz="77021" autoAdjust="0"/>
  </p:normalViewPr>
  <p:slideViewPr>
    <p:cSldViewPr snapToGrid="0" snapToObjects="1" showGuides="1">
      <p:cViewPr varScale="1">
        <p:scale>
          <a:sx n="58" d="100"/>
          <a:sy n="58" d="100"/>
        </p:scale>
        <p:origin x="72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F2CAC1-6378-4F7A-8D15-77CBEBDE2452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a-DK"/>
        </a:p>
      </dgm:t>
    </dgm:pt>
    <dgm:pt modelId="{F15F0EA2-25DD-4B72-82B9-37663CAE6885}">
      <dgm:prSet phldrT="[Tekst]"/>
      <dgm:spPr/>
      <dgm:t>
        <a:bodyPr/>
        <a:lstStyle/>
        <a:p>
          <a:r>
            <a:rPr lang="da-DK" dirty="0" err="1"/>
            <a:t>Validate</a:t>
          </a:r>
          <a:r>
            <a:rPr lang="da-DK" dirty="0"/>
            <a:t> input</a:t>
          </a:r>
        </a:p>
      </dgm:t>
    </dgm:pt>
    <dgm:pt modelId="{E3B0E991-A4D1-4528-8902-1CC9991D42BB}" type="parTrans" cxnId="{4B138D14-B9B8-4D69-950C-2FC23CE9DB90}">
      <dgm:prSet/>
      <dgm:spPr/>
      <dgm:t>
        <a:bodyPr/>
        <a:lstStyle/>
        <a:p>
          <a:endParaRPr lang="da-DK"/>
        </a:p>
      </dgm:t>
    </dgm:pt>
    <dgm:pt modelId="{9B5A63C1-A477-4936-9FE2-AC0DF08E75D6}" type="sibTrans" cxnId="{4B138D14-B9B8-4D69-950C-2FC23CE9DB90}">
      <dgm:prSet/>
      <dgm:spPr/>
      <dgm:t>
        <a:bodyPr/>
        <a:lstStyle/>
        <a:p>
          <a:endParaRPr lang="da-DK"/>
        </a:p>
      </dgm:t>
    </dgm:pt>
    <dgm:pt modelId="{50C75BC7-F82D-4A06-9F18-ECD6F5768B00}">
      <dgm:prSet phldrT="[Tekst]"/>
      <dgm:spPr/>
      <dgm:t>
        <a:bodyPr/>
        <a:lstStyle/>
        <a:p>
          <a:r>
            <a:rPr lang="da-DK" dirty="0"/>
            <a:t>Escape user input</a:t>
          </a:r>
        </a:p>
      </dgm:t>
    </dgm:pt>
    <dgm:pt modelId="{3D2A99AB-7AC0-4D36-BECF-4EC25FA45157}" type="parTrans" cxnId="{70A0EB7E-8190-4449-939B-BAA9FD05B85D}">
      <dgm:prSet/>
      <dgm:spPr/>
      <dgm:t>
        <a:bodyPr/>
        <a:lstStyle/>
        <a:p>
          <a:endParaRPr lang="da-DK"/>
        </a:p>
      </dgm:t>
    </dgm:pt>
    <dgm:pt modelId="{7B923D9F-0AC9-46D6-A7D1-07C22F9E92B9}" type="sibTrans" cxnId="{70A0EB7E-8190-4449-939B-BAA9FD05B85D}">
      <dgm:prSet/>
      <dgm:spPr/>
      <dgm:t>
        <a:bodyPr/>
        <a:lstStyle/>
        <a:p>
          <a:endParaRPr lang="da-DK"/>
        </a:p>
      </dgm:t>
    </dgm:pt>
    <dgm:pt modelId="{4ED6C6F8-F298-4C60-8A1A-BC7D1E294128}">
      <dgm:prSet phldrT="[Tekst]"/>
      <dgm:spPr/>
      <dgm:t>
        <a:bodyPr/>
        <a:lstStyle/>
        <a:p>
          <a:r>
            <a:rPr lang="da-DK" dirty="0" err="1"/>
            <a:t>Least</a:t>
          </a:r>
          <a:r>
            <a:rPr lang="da-DK" dirty="0"/>
            <a:t> </a:t>
          </a:r>
          <a:r>
            <a:rPr lang="da-DK" dirty="0" err="1"/>
            <a:t>privilege</a:t>
          </a:r>
          <a:endParaRPr lang="da-DK" dirty="0"/>
        </a:p>
      </dgm:t>
    </dgm:pt>
    <dgm:pt modelId="{5FED679A-771E-4899-A13F-212D75F4A561}" type="parTrans" cxnId="{48A96F2E-B722-4447-9540-9C4ADBC1F8E4}">
      <dgm:prSet/>
      <dgm:spPr/>
      <dgm:t>
        <a:bodyPr/>
        <a:lstStyle/>
        <a:p>
          <a:endParaRPr lang="da-DK"/>
        </a:p>
      </dgm:t>
    </dgm:pt>
    <dgm:pt modelId="{D953AF97-4A88-4723-88E7-5D233ED12BB9}" type="sibTrans" cxnId="{48A96F2E-B722-4447-9540-9C4ADBC1F8E4}">
      <dgm:prSet/>
      <dgm:spPr/>
      <dgm:t>
        <a:bodyPr/>
        <a:lstStyle/>
        <a:p>
          <a:endParaRPr lang="da-DK"/>
        </a:p>
      </dgm:t>
    </dgm:pt>
    <dgm:pt modelId="{D31326C6-EF7C-4664-891B-3A82439482D3}">
      <dgm:prSet phldrT="[Tekst]"/>
      <dgm:spPr/>
      <dgm:t>
        <a:bodyPr/>
        <a:lstStyle/>
        <a:p>
          <a:r>
            <a:rPr lang="da-DK" dirty="0" err="1"/>
            <a:t>Use</a:t>
          </a:r>
          <a:r>
            <a:rPr lang="da-DK" dirty="0"/>
            <a:t> </a:t>
          </a:r>
          <a:r>
            <a:rPr lang="da-DK" dirty="0" err="1"/>
            <a:t>prepared</a:t>
          </a:r>
          <a:r>
            <a:rPr lang="da-DK" dirty="0"/>
            <a:t> statements</a:t>
          </a:r>
        </a:p>
      </dgm:t>
    </dgm:pt>
    <dgm:pt modelId="{44854590-9906-497B-A4C1-64715B3076F9}" type="parTrans" cxnId="{CA15D574-44E0-4F4B-A302-3A11341D0DB3}">
      <dgm:prSet/>
      <dgm:spPr/>
      <dgm:t>
        <a:bodyPr/>
        <a:lstStyle/>
        <a:p>
          <a:endParaRPr lang="da-DK"/>
        </a:p>
      </dgm:t>
    </dgm:pt>
    <dgm:pt modelId="{D3B222FB-10A4-4DAE-94F4-908CEB05A3F7}" type="sibTrans" cxnId="{CA15D574-44E0-4F4B-A302-3A11341D0DB3}">
      <dgm:prSet/>
      <dgm:spPr/>
      <dgm:t>
        <a:bodyPr/>
        <a:lstStyle/>
        <a:p>
          <a:endParaRPr lang="da-DK"/>
        </a:p>
      </dgm:t>
    </dgm:pt>
    <dgm:pt modelId="{9D5FD421-4DDD-4E7F-8E25-8D83F278F4F3}">
      <dgm:prSet phldrT="[Tekst]"/>
      <dgm:spPr/>
      <dgm:t>
        <a:bodyPr/>
        <a:lstStyle/>
        <a:p>
          <a:r>
            <a:rPr lang="da-DK" dirty="0"/>
            <a:t>Code </a:t>
          </a:r>
          <a:r>
            <a:rPr lang="da-DK" dirty="0" err="1"/>
            <a:t>reviews</a:t>
          </a:r>
          <a:endParaRPr lang="da-DK" dirty="0"/>
        </a:p>
      </dgm:t>
    </dgm:pt>
    <dgm:pt modelId="{7021B9C0-6CE4-4732-9F5F-FD30898DCBBC}" type="parTrans" cxnId="{2671138F-4928-4A37-859F-8BAE9F45C530}">
      <dgm:prSet/>
      <dgm:spPr/>
      <dgm:t>
        <a:bodyPr/>
        <a:lstStyle/>
        <a:p>
          <a:endParaRPr lang="da-DK"/>
        </a:p>
      </dgm:t>
    </dgm:pt>
    <dgm:pt modelId="{5BDD839F-CA90-448D-8DBA-DDEE8925785F}" type="sibTrans" cxnId="{2671138F-4928-4A37-859F-8BAE9F45C530}">
      <dgm:prSet/>
      <dgm:spPr/>
      <dgm:t>
        <a:bodyPr/>
        <a:lstStyle/>
        <a:p>
          <a:endParaRPr lang="da-DK"/>
        </a:p>
      </dgm:t>
    </dgm:pt>
    <dgm:pt modelId="{A4C33927-771A-4AD5-B961-A19D6BF24FD5}">
      <dgm:prSet phldrT="[Tekst]"/>
      <dgm:spPr/>
      <dgm:t>
        <a:bodyPr/>
        <a:lstStyle/>
        <a:p>
          <a:r>
            <a:rPr lang="da-DK" dirty="0"/>
            <a:t>Salt and hash passwords</a:t>
          </a:r>
        </a:p>
      </dgm:t>
    </dgm:pt>
    <dgm:pt modelId="{81FBBD1E-7070-4532-9922-98BC9A3FBE7D}" type="parTrans" cxnId="{21DBE99A-44A3-49F7-9101-1932AF0DA705}">
      <dgm:prSet/>
      <dgm:spPr/>
      <dgm:t>
        <a:bodyPr/>
        <a:lstStyle/>
        <a:p>
          <a:endParaRPr lang="da-DK"/>
        </a:p>
      </dgm:t>
    </dgm:pt>
    <dgm:pt modelId="{20D7631D-0877-4452-90D3-C8E0F8491C7D}" type="sibTrans" cxnId="{21DBE99A-44A3-49F7-9101-1932AF0DA705}">
      <dgm:prSet/>
      <dgm:spPr/>
      <dgm:t>
        <a:bodyPr/>
        <a:lstStyle/>
        <a:p>
          <a:endParaRPr lang="da-DK"/>
        </a:p>
      </dgm:t>
    </dgm:pt>
    <dgm:pt modelId="{A6441664-BC1C-4C34-A0AF-42BB43315255}" type="pres">
      <dgm:prSet presAssocID="{04F2CAC1-6378-4F7A-8D15-77CBEBDE2452}" presName="cycle" presStyleCnt="0">
        <dgm:presLayoutVars>
          <dgm:dir/>
          <dgm:resizeHandles val="exact"/>
        </dgm:presLayoutVars>
      </dgm:prSet>
      <dgm:spPr/>
    </dgm:pt>
    <dgm:pt modelId="{7C11FCDF-480B-4AE8-9FF4-8473F080AC95}" type="pres">
      <dgm:prSet presAssocID="{F15F0EA2-25DD-4B72-82B9-37663CAE6885}" presName="node" presStyleLbl="node1" presStyleIdx="0" presStyleCnt="6">
        <dgm:presLayoutVars>
          <dgm:bulletEnabled val="1"/>
        </dgm:presLayoutVars>
      </dgm:prSet>
      <dgm:spPr/>
    </dgm:pt>
    <dgm:pt modelId="{23690B84-A162-41CD-82BA-57867ED098BF}" type="pres">
      <dgm:prSet presAssocID="{9B5A63C1-A477-4936-9FE2-AC0DF08E75D6}" presName="sibTrans" presStyleLbl="sibTrans2D1" presStyleIdx="0" presStyleCnt="6"/>
      <dgm:spPr/>
    </dgm:pt>
    <dgm:pt modelId="{162D5641-B67E-4568-B582-765CCD8D8F46}" type="pres">
      <dgm:prSet presAssocID="{9B5A63C1-A477-4936-9FE2-AC0DF08E75D6}" presName="connectorText" presStyleLbl="sibTrans2D1" presStyleIdx="0" presStyleCnt="6"/>
      <dgm:spPr/>
    </dgm:pt>
    <dgm:pt modelId="{EFDF0172-B88A-4341-A4F8-5EDDDCC84645}" type="pres">
      <dgm:prSet presAssocID="{50C75BC7-F82D-4A06-9F18-ECD6F5768B00}" presName="node" presStyleLbl="node1" presStyleIdx="1" presStyleCnt="6">
        <dgm:presLayoutVars>
          <dgm:bulletEnabled val="1"/>
        </dgm:presLayoutVars>
      </dgm:prSet>
      <dgm:spPr/>
    </dgm:pt>
    <dgm:pt modelId="{713781E1-9BFE-4160-B28A-3901C04D812D}" type="pres">
      <dgm:prSet presAssocID="{7B923D9F-0AC9-46D6-A7D1-07C22F9E92B9}" presName="sibTrans" presStyleLbl="sibTrans2D1" presStyleIdx="1" presStyleCnt="6"/>
      <dgm:spPr/>
    </dgm:pt>
    <dgm:pt modelId="{5BF5E271-FAF0-4D11-BF1E-63EAA701F154}" type="pres">
      <dgm:prSet presAssocID="{7B923D9F-0AC9-46D6-A7D1-07C22F9E92B9}" presName="connectorText" presStyleLbl="sibTrans2D1" presStyleIdx="1" presStyleCnt="6"/>
      <dgm:spPr/>
    </dgm:pt>
    <dgm:pt modelId="{973B75F9-DBB2-4BC3-BEA6-EAFB0240025E}" type="pres">
      <dgm:prSet presAssocID="{4ED6C6F8-F298-4C60-8A1A-BC7D1E294128}" presName="node" presStyleLbl="node1" presStyleIdx="2" presStyleCnt="6">
        <dgm:presLayoutVars>
          <dgm:bulletEnabled val="1"/>
        </dgm:presLayoutVars>
      </dgm:prSet>
      <dgm:spPr/>
    </dgm:pt>
    <dgm:pt modelId="{F239D11F-891B-4D7F-8186-B3A356037226}" type="pres">
      <dgm:prSet presAssocID="{D953AF97-4A88-4723-88E7-5D233ED12BB9}" presName="sibTrans" presStyleLbl="sibTrans2D1" presStyleIdx="2" presStyleCnt="6"/>
      <dgm:spPr/>
    </dgm:pt>
    <dgm:pt modelId="{4E95B76D-8F46-4E83-9C30-5FDE21C47024}" type="pres">
      <dgm:prSet presAssocID="{D953AF97-4A88-4723-88E7-5D233ED12BB9}" presName="connectorText" presStyleLbl="sibTrans2D1" presStyleIdx="2" presStyleCnt="6"/>
      <dgm:spPr/>
    </dgm:pt>
    <dgm:pt modelId="{1E24B64B-A5E4-46CE-8A1E-4656F05E6BA5}" type="pres">
      <dgm:prSet presAssocID="{D31326C6-EF7C-4664-891B-3A82439482D3}" presName="node" presStyleLbl="node1" presStyleIdx="3" presStyleCnt="6">
        <dgm:presLayoutVars>
          <dgm:bulletEnabled val="1"/>
        </dgm:presLayoutVars>
      </dgm:prSet>
      <dgm:spPr/>
    </dgm:pt>
    <dgm:pt modelId="{ADB463CF-CD3D-4245-872B-639F838BF8D6}" type="pres">
      <dgm:prSet presAssocID="{D3B222FB-10A4-4DAE-94F4-908CEB05A3F7}" presName="sibTrans" presStyleLbl="sibTrans2D1" presStyleIdx="3" presStyleCnt="6"/>
      <dgm:spPr/>
    </dgm:pt>
    <dgm:pt modelId="{66062820-5A4E-4A96-9017-E4AB44683483}" type="pres">
      <dgm:prSet presAssocID="{D3B222FB-10A4-4DAE-94F4-908CEB05A3F7}" presName="connectorText" presStyleLbl="sibTrans2D1" presStyleIdx="3" presStyleCnt="6"/>
      <dgm:spPr/>
    </dgm:pt>
    <dgm:pt modelId="{63FDC4D0-1085-439B-899E-1499D78C9E4D}" type="pres">
      <dgm:prSet presAssocID="{9D5FD421-4DDD-4E7F-8E25-8D83F278F4F3}" presName="node" presStyleLbl="node1" presStyleIdx="4" presStyleCnt="6">
        <dgm:presLayoutVars>
          <dgm:bulletEnabled val="1"/>
        </dgm:presLayoutVars>
      </dgm:prSet>
      <dgm:spPr/>
    </dgm:pt>
    <dgm:pt modelId="{63FFB466-E7F5-48E7-8739-733E302D8696}" type="pres">
      <dgm:prSet presAssocID="{5BDD839F-CA90-448D-8DBA-DDEE8925785F}" presName="sibTrans" presStyleLbl="sibTrans2D1" presStyleIdx="4" presStyleCnt="6"/>
      <dgm:spPr/>
    </dgm:pt>
    <dgm:pt modelId="{59A76C8E-C56B-4B9A-8783-75BE71BF2376}" type="pres">
      <dgm:prSet presAssocID="{5BDD839F-CA90-448D-8DBA-DDEE8925785F}" presName="connectorText" presStyleLbl="sibTrans2D1" presStyleIdx="4" presStyleCnt="6"/>
      <dgm:spPr/>
    </dgm:pt>
    <dgm:pt modelId="{7D09DA0C-447B-4D43-8BAD-3FD517152037}" type="pres">
      <dgm:prSet presAssocID="{A4C33927-771A-4AD5-B961-A19D6BF24FD5}" presName="node" presStyleLbl="node1" presStyleIdx="5" presStyleCnt="6">
        <dgm:presLayoutVars>
          <dgm:bulletEnabled val="1"/>
        </dgm:presLayoutVars>
      </dgm:prSet>
      <dgm:spPr/>
    </dgm:pt>
    <dgm:pt modelId="{EB5EE3D0-FDE2-4C28-B887-A33D52E98BD8}" type="pres">
      <dgm:prSet presAssocID="{20D7631D-0877-4452-90D3-C8E0F8491C7D}" presName="sibTrans" presStyleLbl="sibTrans2D1" presStyleIdx="5" presStyleCnt="6"/>
      <dgm:spPr/>
    </dgm:pt>
    <dgm:pt modelId="{7B926610-A879-4A8C-B481-FD7E0F9D4917}" type="pres">
      <dgm:prSet presAssocID="{20D7631D-0877-4452-90D3-C8E0F8491C7D}" presName="connectorText" presStyleLbl="sibTrans2D1" presStyleIdx="5" presStyleCnt="6"/>
      <dgm:spPr/>
    </dgm:pt>
  </dgm:ptLst>
  <dgm:cxnLst>
    <dgm:cxn modelId="{4B138D14-B9B8-4D69-950C-2FC23CE9DB90}" srcId="{04F2CAC1-6378-4F7A-8D15-77CBEBDE2452}" destId="{F15F0EA2-25DD-4B72-82B9-37663CAE6885}" srcOrd="0" destOrd="0" parTransId="{E3B0E991-A4D1-4528-8902-1CC9991D42BB}" sibTransId="{9B5A63C1-A477-4936-9FE2-AC0DF08E75D6}"/>
    <dgm:cxn modelId="{0D6CB315-CE21-4762-B11E-05BD249FA5C0}" type="presOf" srcId="{50C75BC7-F82D-4A06-9F18-ECD6F5768B00}" destId="{EFDF0172-B88A-4341-A4F8-5EDDDCC84645}" srcOrd="0" destOrd="0" presId="urn:microsoft.com/office/officeart/2005/8/layout/cycle2"/>
    <dgm:cxn modelId="{7BE3C118-4842-4BF7-8888-A905E7BC541D}" type="presOf" srcId="{9B5A63C1-A477-4936-9FE2-AC0DF08E75D6}" destId="{162D5641-B67E-4568-B582-765CCD8D8F46}" srcOrd="1" destOrd="0" presId="urn:microsoft.com/office/officeart/2005/8/layout/cycle2"/>
    <dgm:cxn modelId="{48A96F2E-B722-4447-9540-9C4ADBC1F8E4}" srcId="{04F2CAC1-6378-4F7A-8D15-77CBEBDE2452}" destId="{4ED6C6F8-F298-4C60-8A1A-BC7D1E294128}" srcOrd="2" destOrd="0" parTransId="{5FED679A-771E-4899-A13F-212D75F4A561}" sibTransId="{D953AF97-4A88-4723-88E7-5D233ED12BB9}"/>
    <dgm:cxn modelId="{9E5E6842-DCFB-446F-9977-0063513B76B1}" type="presOf" srcId="{7B923D9F-0AC9-46D6-A7D1-07C22F9E92B9}" destId="{713781E1-9BFE-4160-B28A-3901C04D812D}" srcOrd="0" destOrd="0" presId="urn:microsoft.com/office/officeart/2005/8/layout/cycle2"/>
    <dgm:cxn modelId="{C08BDD69-E374-4CDE-9261-5848473E87D9}" type="presOf" srcId="{4ED6C6F8-F298-4C60-8A1A-BC7D1E294128}" destId="{973B75F9-DBB2-4BC3-BEA6-EAFB0240025E}" srcOrd="0" destOrd="0" presId="urn:microsoft.com/office/officeart/2005/8/layout/cycle2"/>
    <dgm:cxn modelId="{F4CAF46A-89E6-4363-95B6-255DC65C47C2}" type="presOf" srcId="{D3B222FB-10A4-4DAE-94F4-908CEB05A3F7}" destId="{ADB463CF-CD3D-4245-872B-639F838BF8D6}" srcOrd="0" destOrd="0" presId="urn:microsoft.com/office/officeart/2005/8/layout/cycle2"/>
    <dgm:cxn modelId="{04386671-AA2C-4599-880E-D15BEB0F6EF1}" type="presOf" srcId="{04F2CAC1-6378-4F7A-8D15-77CBEBDE2452}" destId="{A6441664-BC1C-4C34-A0AF-42BB43315255}" srcOrd="0" destOrd="0" presId="urn:microsoft.com/office/officeart/2005/8/layout/cycle2"/>
    <dgm:cxn modelId="{CA15D574-44E0-4F4B-A302-3A11341D0DB3}" srcId="{04F2CAC1-6378-4F7A-8D15-77CBEBDE2452}" destId="{D31326C6-EF7C-4664-891B-3A82439482D3}" srcOrd="3" destOrd="0" parTransId="{44854590-9906-497B-A4C1-64715B3076F9}" sibTransId="{D3B222FB-10A4-4DAE-94F4-908CEB05A3F7}"/>
    <dgm:cxn modelId="{6127167E-12A3-4668-B3A8-4E08460E02D5}" type="presOf" srcId="{F15F0EA2-25DD-4B72-82B9-37663CAE6885}" destId="{7C11FCDF-480B-4AE8-9FF4-8473F080AC95}" srcOrd="0" destOrd="0" presId="urn:microsoft.com/office/officeart/2005/8/layout/cycle2"/>
    <dgm:cxn modelId="{70A0EB7E-8190-4449-939B-BAA9FD05B85D}" srcId="{04F2CAC1-6378-4F7A-8D15-77CBEBDE2452}" destId="{50C75BC7-F82D-4A06-9F18-ECD6F5768B00}" srcOrd="1" destOrd="0" parTransId="{3D2A99AB-7AC0-4D36-BECF-4EC25FA45157}" sibTransId="{7B923D9F-0AC9-46D6-A7D1-07C22F9E92B9}"/>
    <dgm:cxn modelId="{ECD3598A-3D0D-4F36-98D1-B7165D1A5623}" type="presOf" srcId="{D31326C6-EF7C-4664-891B-3A82439482D3}" destId="{1E24B64B-A5E4-46CE-8A1E-4656F05E6BA5}" srcOrd="0" destOrd="0" presId="urn:microsoft.com/office/officeart/2005/8/layout/cycle2"/>
    <dgm:cxn modelId="{E922B18E-8F98-4285-ACAA-A4C28444213F}" type="presOf" srcId="{A4C33927-771A-4AD5-B961-A19D6BF24FD5}" destId="{7D09DA0C-447B-4D43-8BAD-3FD517152037}" srcOrd="0" destOrd="0" presId="urn:microsoft.com/office/officeart/2005/8/layout/cycle2"/>
    <dgm:cxn modelId="{2671138F-4928-4A37-859F-8BAE9F45C530}" srcId="{04F2CAC1-6378-4F7A-8D15-77CBEBDE2452}" destId="{9D5FD421-4DDD-4E7F-8E25-8D83F278F4F3}" srcOrd="4" destOrd="0" parTransId="{7021B9C0-6CE4-4732-9F5F-FD30898DCBBC}" sibTransId="{5BDD839F-CA90-448D-8DBA-DDEE8925785F}"/>
    <dgm:cxn modelId="{21DBE99A-44A3-49F7-9101-1932AF0DA705}" srcId="{04F2CAC1-6378-4F7A-8D15-77CBEBDE2452}" destId="{A4C33927-771A-4AD5-B961-A19D6BF24FD5}" srcOrd="5" destOrd="0" parTransId="{81FBBD1E-7070-4532-9922-98BC9A3FBE7D}" sibTransId="{20D7631D-0877-4452-90D3-C8E0F8491C7D}"/>
    <dgm:cxn modelId="{17F0D4B2-460D-430E-9BA7-9639597A93C5}" type="presOf" srcId="{5BDD839F-CA90-448D-8DBA-DDEE8925785F}" destId="{59A76C8E-C56B-4B9A-8783-75BE71BF2376}" srcOrd="1" destOrd="0" presId="urn:microsoft.com/office/officeart/2005/8/layout/cycle2"/>
    <dgm:cxn modelId="{728C5FB3-7BFA-412B-9D01-0721ABD8CABA}" type="presOf" srcId="{5BDD839F-CA90-448D-8DBA-DDEE8925785F}" destId="{63FFB466-E7F5-48E7-8739-733E302D8696}" srcOrd="0" destOrd="0" presId="urn:microsoft.com/office/officeart/2005/8/layout/cycle2"/>
    <dgm:cxn modelId="{43AA51B8-E1BC-4915-80CF-6961474EA018}" type="presOf" srcId="{20D7631D-0877-4452-90D3-C8E0F8491C7D}" destId="{EB5EE3D0-FDE2-4C28-B887-A33D52E98BD8}" srcOrd="0" destOrd="0" presId="urn:microsoft.com/office/officeart/2005/8/layout/cycle2"/>
    <dgm:cxn modelId="{16AAB5B8-E1D1-4649-912E-D28DADF683DF}" type="presOf" srcId="{9D5FD421-4DDD-4E7F-8E25-8D83F278F4F3}" destId="{63FDC4D0-1085-439B-899E-1499D78C9E4D}" srcOrd="0" destOrd="0" presId="urn:microsoft.com/office/officeart/2005/8/layout/cycle2"/>
    <dgm:cxn modelId="{17B090B9-6DF3-4434-B307-C2C389211ABB}" type="presOf" srcId="{D3B222FB-10A4-4DAE-94F4-908CEB05A3F7}" destId="{66062820-5A4E-4A96-9017-E4AB44683483}" srcOrd="1" destOrd="0" presId="urn:microsoft.com/office/officeart/2005/8/layout/cycle2"/>
    <dgm:cxn modelId="{7E2E02BD-29BD-4D6F-B2CD-C03185E4E5BB}" type="presOf" srcId="{7B923D9F-0AC9-46D6-A7D1-07C22F9E92B9}" destId="{5BF5E271-FAF0-4D11-BF1E-63EAA701F154}" srcOrd="1" destOrd="0" presId="urn:microsoft.com/office/officeart/2005/8/layout/cycle2"/>
    <dgm:cxn modelId="{98F4A6D8-FB43-479A-9772-E519BD780729}" type="presOf" srcId="{20D7631D-0877-4452-90D3-C8E0F8491C7D}" destId="{7B926610-A879-4A8C-B481-FD7E0F9D4917}" srcOrd="1" destOrd="0" presId="urn:microsoft.com/office/officeart/2005/8/layout/cycle2"/>
    <dgm:cxn modelId="{8D62F7E0-2B72-483C-AC2E-331E60650094}" type="presOf" srcId="{9B5A63C1-A477-4936-9FE2-AC0DF08E75D6}" destId="{23690B84-A162-41CD-82BA-57867ED098BF}" srcOrd="0" destOrd="0" presId="urn:microsoft.com/office/officeart/2005/8/layout/cycle2"/>
    <dgm:cxn modelId="{9F5CCDF9-F47B-45EE-83F7-6400A465B296}" type="presOf" srcId="{D953AF97-4A88-4723-88E7-5D233ED12BB9}" destId="{F239D11F-891B-4D7F-8186-B3A356037226}" srcOrd="0" destOrd="0" presId="urn:microsoft.com/office/officeart/2005/8/layout/cycle2"/>
    <dgm:cxn modelId="{6AAAC2FA-26BD-4227-9A92-B6A50A7E03AA}" type="presOf" srcId="{D953AF97-4A88-4723-88E7-5D233ED12BB9}" destId="{4E95B76D-8F46-4E83-9C30-5FDE21C47024}" srcOrd="1" destOrd="0" presId="urn:microsoft.com/office/officeart/2005/8/layout/cycle2"/>
    <dgm:cxn modelId="{2A3F83EA-EAD7-4D8C-BC0B-19FE67A60EE5}" type="presParOf" srcId="{A6441664-BC1C-4C34-A0AF-42BB43315255}" destId="{7C11FCDF-480B-4AE8-9FF4-8473F080AC95}" srcOrd="0" destOrd="0" presId="urn:microsoft.com/office/officeart/2005/8/layout/cycle2"/>
    <dgm:cxn modelId="{6B30B186-9175-4596-A928-AC6548D06868}" type="presParOf" srcId="{A6441664-BC1C-4C34-A0AF-42BB43315255}" destId="{23690B84-A162-41CD-82BA-57867ED098BF}" srcOrd="1" destOrd="0" presId="urn:microsoft.com/office/officeart/2005/8/layout/cycle2"/>
    <dgm:cxn modelId="{37691176-AF82-48C4-8DE2-184D1E8DF564}" type="presParOf" srcId="{23690B84-A162-41CD-82BA-57867ED098BF}" destId="{162D5641-B67E-4568-B582-765CCD8D8F46}" srcOrd="0" destOrd="0" presId="urn:microsoft.com/office/officeart/2005/8/layout/cycle2"/>
    <dgm:cxn modelId="{8CA73E5D-D61C-4EC7-AB27-FFED70836CCB}" type="presParOf" srcId="{A6441664-BC1C-4C34-A0AF-42BB43315255}" destId="{EFDF0172-B88A-4341-A4F8-5EDDDCC84645}" srcOrd="2" destOrd="0" presId="urn:microsoft.com/office/officeart/2005/8/layout/cycle2"/>
    <dgm:cxn modelId="{2B2353BB-6FD8-4CB3-8F42-D52A5DB4C1A6}" type="presParOf" srcId="{A6441664-BC1C-4C34-A0AF-42BB43315255}" destId="{713781E1-9BFE-4160-B28A-3901C04D812D}" srcOrd="3" destOrd="0" presId="urn:microsoft.com/office/officeart/2005/8/layout/cycle2"/>
    <dgm:cxn modelId="{D7B1E610-C65A-4DE2-B0F4-D529696AC02A}" type="presParOf" srcId="{713781E1-9BFE-4160-B28A-3901C04D812D}" destId="{5BF5E271-FAF0-4D11-BF1E-63EAA701F154}" srcOrd="0" destOrd="0" presId="urn:microsoft.com/office/officeart/2005/8/layout/cycle2"/>
    <dgm:cxn modelId="{E6C46909-98AF-4C8B-9119-9506A6A92380}" type="presParOf" srcId="{A6441664-BC1C-4C34-A0AF-42BB43315255}" destId="{973B75F9-DBB2-4BC3-BEA6-EAFB0240025E}" srcOrd="4" destOrd="0" presId="urn:microsoft.com/office/officeart/2005/8/layout/cycle2"/>
    <dgm:cxn modelId="{6D0C3632-8F54-4791-BB11-1C51683A7C51}" type="presParOf" srcId="{A6441664-BC1C-4C34-A0AF-42BB43315255}" destId="{F239D11F-891B-4D7F-8186-B3A356037226}" srcOrd="5" destOrd="0" presId="urn:microsoft.com/office/officeart/2005/8/layout/cycle2"/>
    <dgm:cxn modelId="{21DFB632-6D3C-406A-B783-63951F4809DC}" type="presParOf" srcId="{F239D11F-891B-4D7F-8186-B3A356037226}" destId="{4E95B76D-8F46-4E83-9C30-5FDE21C47024}" srcOrd="0" destOrd="0" presId="urn:microsoft.com/office/officeart/2005/8/layout/cycle2"/>
    <dgm:cxn modelId="{BC412782-2CEB-4AEC-9F46-09028647582D}" type="presParOf" srcId="{A6441664-BC1C-4C34-A0AF-42BB43315255}" destId="{1E24B64B-A5E4-46CE-8A1E-4656F05E6BA5}" srcOrd="6" destOrd="0" presId="urn:microsoft.com/office/officeart/2005/8/layout/cycle2"/>
    <dgm:cxn modelId="{B4C5F3AE-4BDD-43D7-97D3-3B995B67501C}" type="presParOf" srcId="{A6441664-BC1C-4C34-A0AF-42BB43315255}" destId="{ADB463CF-CD3D-4245-872B-639F838BF8D6}" srcOrd="7" destOrd="0" presId="urn:microsoft.com/office/officeart/2005/8/layout/cycle2"/>
    <dgm:cxn modelId="{394365BF-3CAA-4C24-9A96-C1C16D930549}" type="presParOf" srcId="{ADB463CF-CD3D-4245-872B-639F838BF8D6}" destId="{66062820-5A4E-4A96-9017-E4AB44683483}" srcOrd="0" destOrd="0" presId="urn:microsoft.com/office/officeart/2005/8/layout/cycle2"/>
    <dgm:cxn modelId="{19845ECC-6541-472C-8299-0B51BA1144B9}" type="presParOf" srcId="{A6441664-BC1C-4C34-A0AF-42BB43315255}" destId="{63FDC4D0-1085-439B-899E-1499D78C9E4D}" srcOrd="8" destOrd="0" presId="urn:microsoft.com/office/officeart/2005/8/layout/cycle2"/>
    <dgm:cxn modelId="{ACA4F502-EA8A-4A9A-B9AB-C36917E4F3E5}" type="presParOf" srcId="{A6441664-BC1C-4C34-A0AF-42BB43315255}" destId="{63FFB466-E7F5-48E7-8739-733E302D8696}" srcOrd="9" destOrd="0" presId="urn:microsoft.com/office/officeart/2005/8/layout/cycle2"/>
    <dgm:cxn modelId="{081FF56A-50F1-4103-857A-4BFFF43C6CF1}" type="presParOf" srcId="{63FFB466-E7F5-48E7-8739-733E302D8696}" destId="{59A76C8E-C56B-4B9A-8783-75BE71BF2376}" srcOrd="0" destOrd="0" presId="urn:microsoft.com/office/officeart/2005/8/layout/cycle2"/>
    <dgm:cxn modelId="{9A07283B-6055-403B-89A2-DF8E0DC69DBA}" type="presParOf" srcId="{A6441664-BC1C-4C34-A0AF-42BB43315255}" destId="{7D09DA0C-447B-4D43-8BAD-3FD517152037}" srcOrd="10" destOrd="0" presId="urn:microsoft.com/office/officeart/2005/8/layout/cycle2"/>
    <dgm:cxn modelId="{6C5F6A01-9F33-43C8-8065-7C0FBE1273A3}" type="presParOf" srcId="{A6441664-BC1C-4C34-A0AF-42BB43315255}" destId="{EB5EE3D0-FDE2-4C28-B887-A33D52E98BD8}" srcOrd="11" destOrd="0" presId="urn:microsoft.com/office/officeart/2005/8/layout/cycle2"/>
    <dgm:cxn modelId="{33797CB1-2A0C-4B4A-85E0-CA88C64D70A5}" type="presParOf" srcId="{EB5EE3D0-FDE2-4C28-B887-A33D52E98BD8}" destId="{7B926610-A879-4A8C-B481-FD7E0F9D491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1FCDF-480B-4AE8-9FF4-8473F080AC95}">
      <dsp:nvSpPr>
        <dsp:cNvPr id="0" name=""/>
        <dsp:cNvSpPr/>
      </dsp:nvSpPr>
      <dsp:spPr>
        <a:xfrm>
          <a:off x="4631382" y="1290"/>
          <a:ext cx="1252835" cy="125283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 err="1"/>
            <a:t>Validate</a:t>
          </a:r>
          <a:r>
            <a:rPr lang="da-DK" sz="1400" kern="1200" dirty="0"/>
            <a:t> input</a:t>
          </a:r>
        </a:p>
      </dsp:txBody>
      <dsp:txXfrm>
        <a:off x="4814855" y="184763"/>
        <a:ext cx="885889" cy="885889"/>
      </dsp:txXfrm>
    </dsp:sp>
    <dsp:sp modelId="{23690B84-A162-41CD-82BA-57867ED098BF}">
      <dsp:nvSpPr>
        <dsp:cNvPr id="0" name=""/>
        <dsp:cNvSpPr/>
      </dsp:nvSpPr>
      <dsp:spPr>
        <a:xfrm rot="1800000">
          <a:off x="5897602" y="881719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>
        <a:off x="5904288" y="941334"/>
        <a:ext cx="232879" cy="253699"/>
      </dsp:txXfrm>
    </dsp:sp>
    <dsp:sp modelId="{EFDF0172-B88A-4341-A4F8-5EDDDCC84645}">
      <dsp:nvSpPr>
        <dsp:cNvPr id="0" name=""/>
        <dsp:cNvSpPr/>
      </dsp:nvSpPr>
      <dsp:spPr>
        <a:xfrm>
          <a:off x="6259979" y="941561"/>
          <a:ext cx="1252835" cy="1252835"/>
        </a:xfrm>
        <a:prstGeom prst="ellipse">
          <a:avLst/>
        </a:prstGeom>
        <a:solidFill>
          <a:schemeClr val="accent5">
            <a:hueOff val="-429561"/>
            <a:satOff val="-8406"/>
            <a:lumOff val="-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Escape user input</a:t>
          </a:r>
        </a:p>
      </dsp:txBody>
      <dsp:txXfrm>
        <a:off x="6443452" y="1125034"/>
        <a:ext cx="885889" cy="885889"/>
      </dsp:txXfrm>
    </dsp:sp>
    <dsp:sp modelId="{713781E1-9BFE-4160-B28A-3901C04D812D}">
      <dsp:nvSpPr>
        <dsp:cNvPr id="0" name=""/>
        <dsp:cNvSpPr/>
      </dsp:nvSpPr>
      <dsp:spPr>
        <a:xfrm rot="5400000">
          <a:off x="6720054" y="2287418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29561"/>
            <a:satOff val="-8406"/>
            <a:lumOff val="-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>
        <a:off x="6769957" y="2322082"/>
        <a:ext cx="232879" cy="253699"/>
      </dsp:txXfrm>
    </dsp:sp>
    <dsp:sp modelId="{973B75F9-DBB2-4BC3-BEA6-EAFB0240025E}">
      <dsp:nvSpPr>
        <dsp:cNvPr id="0" name=""/>
        <dsp:cNvSpPr/>
      </dsp:nvSpPr>
      <dsp:spPr>
        <a:xfrm>
          <a:off x="6259979" y="2822103"/>
          <a:ext cx="1252835" cy="1252835"/>
        </a:xfrm>
        <a:prstGeom prst="ellipse">
          <a:avLst/>
        </a:prstGeom>
        <a:solidFill>
          <a:schemeClr val="accent5">
            <a:hueOff val="-859121"/>
            <a:satOff val="-16812"/>
            <a:lumOff val="-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 err="1"/>
            <a:t>Least</a:t>
          </a:r>
          <a:r>
            <a:rPr lang="da-DK" sz="1400" kern="1200" dirty="0"/>
            <a:t> </a:t>
          </a:r>
          <a:r>
            <a:rPr lang="da-DK" sz="1400" kern="1200" dirty="0" err="1"/>
            <a:t>privilege</a:t>
          </a:r>
          <a:endParaRPr lang="da-DK" sz="1400" kern="1200" dirty="0"/>
        </a:p>
      </dsp:txBody>
      <dsp:txXfrm>
        <a:off x="6443452" y="3005576"/>
        <a:ext cx="885889" cy="885889"/>
      </dsp:txXfrm>
    </dsp:sp>
    <dsp:sp modelId="{F239D11F-891B-4D7F-8186-B3A356037226}">
      <dsp:nvSpPr>
        <dsp:cNvPr id="0" name=""/>
        <dsp:cNvSpPr/>
      </dsp:nvSpPr>
      <dsp:spPr>
        <a:xfrm rot="9000000">
          <a:off x="5913910" y="3702532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859121"/>
            <a:satOff val="-16812"/>
            <a:lumOff val="-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 rot="10800000">
        <a:off x="6007029" y="3762147"/>
        <a:ext cx="232879" cy="253699"/>
      </dsp:txXfrm>
    </dsp:sp>
    <dsp:sp modelId="{1E24B64B-A5E4-46CE-8A1E-4656F05E6BA5}">
      <dsp:nvSpPr>
        <dsp:cNvPr id="0" name=""/>
        <dsp:cNvSpPr/>
      </dsp:nvSpPr>
      <dsp:spPr>
        <a:xfrm>
          <a:off x="4631382" y="3762374"/>
          <a:ext cx="1252835" cy="1252835"/>
        </a:xfrm>
        <a:prstGeom prst="ellipse">
          <a:avLst/>
        </a:prstGeom>
        <a:solidFill>
          <a:schemeClr val="accent5">
            <a:hueOff val="-1288682"/>
            <a:satOff val="-25217"/>
            <a:lumOff val="-2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 err="1"/>
            <a:t>Use</a:t>
          </a:r>
          <a:r>
            <a:rPr lang="da-DK" sz="1400" kern="1200" dirty="0"/>
            <a:t> </a:t>
          </a:r>
          <a:r>
            <a:rPr lang="da-DK" sz="1400" kern="1200" dirty="0" err="1"/>
            <a:t>prepared</a:t>
          </a:r>
          <a:r>
            <a:rPr lang="da-DK" sz="1400" kern="1200" dirty="0"/>
            <a:t> statements</a:t>
          </a:r>
        </a:p>
      </dsp:txBody>
      <dsp:txXfrm>
        <a:off x="4814855" y="3945847"/>
        <a:ext cx="885889" cy="885889"/>
      </dsp:txXfrm>
    </dsp:sp>
    <dsp:sp modelId="{ADB463CF-CD3D-4245-872B-639F838BF8D6}">
      <dsp:nvSpPr>
        <dsp:cNvPr id="0" name=""/>
        <dsp:cNvSpPr/>
      </dsp:nvSpPr>
      <dsp:spPr>
        <a:xfrm rot="12600000">
          <a:off x="4285313" y="3711948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288682"/>
            <a:satOff val="-25217"/>
            <a:lumOff val="-21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 rot="10800000">
        <a:off x="4378432" y="3821465"/>
        <a:ext cx="232879" cy="253699"/>
      </dsp:txXfrm>
    </dsp:sp>
    <dsp:sp modelId="{63FDC4D0-1085-439B-899E-1499D78C9E4D}">
      <dsp:nvSpPr>
        <dsp:cNvPr id="0" name=""/>
        <dsp:cNvSpPr/>
      </dsp:nvSpPr>
      <dsp:spPr>
        <a:xfrm>
          <a:off x="3002785" y="2822103"/>
          <a:ext cx="1252835" cy="1252835"/>
        </a:xfrm>
        <a:prstGeom prst="ellipse">
          <a:avLst/>
        </a:prstGeom>
        <a:solidFill>
          <a:schemeClr val="accent5">
            <a:hueOff val="-1718243"/>
            <a:satOff val="-33623"/>
            <a:lumOff val="-2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Code </a:t>
          </a:r>
          <a:r>
            <a:rPr lang="da-DK" sz="1400" kern="1200" dirty="0" err="1"/>
            <a:t>reviews</a:t>
          </a:r>
          <a:endParaRPr lang="da-DK" sz="1400" kern="1200" dirty="0"/>
        </a:p>
      </dsp:txBody>
      <dsp:txXfrm>
        <a:off x="3186258" y="3005576"/>
        <a:ext cx="885889" cy="885889"/>
      </dsp:txXfrm>
    </dsp:sp>
    <dsp:sp modelId="{63FFB466-E7F5-48E7-8739-733E302D8696}">
      <dsp:nvSpPr>
        <dsp:cNvPr id="0" name=""/>
        <dsp:cNvSpPr/>
      </dsp:nvSpPr>
      <dsp:spPr>
        <a:xfrm rot="16200000">
          <a:off x="3462860" y="2306249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718243"/>
            <a:satOff val="-33623"/>
            <a:lumOff val="-28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>
        <a:off x="3512763" y="2440718"/>
        <a:ext cx="232879" cy="253699"/>
      </dsp:txXfrm>
    </dsp:sp>
    <dsp:sp modelId="{7D09DA0C-447B-4D43-8BAD-3FD517152037}">
      <dsp:nvSpPr>
        <dsp:cNvPr id="0" name=""/>
        <dsp:cNvSpPr/>
      </dsp:nvSpPr>
      <dsp:spPr>
        <a:xfrm>
          <a:off x="3002785" y="941561"/>
          <a:ext cx="1252835" cy="1252835"/>
        </a:xfrm>
        <a:prstGeom prst="ellipse">
          <a:avLst/>
        </a:prstGeom>
        <a:solidFill>
          <a:schemeClr val="accent5">
            <a:hueOff val="-2147803"/>
            <a:satOff val="-4202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Salt and hash passwords</a:t>
          </a:r>
        </a:p>
      </dsp:txBody>
      <dsp:txXfrm>
        <a:off x="3186258" y="1125034"/>
        <a:ext cx="885889" cy="885889"/>
      </dsp:txXfrm>
    </dsp:sp>
    <dsp:sp modelId="{EB5EE3D0-FDE2-4C28-B887-A33D52E98BD8}">
      <dsp:nvSpPr>
        <dsp:cNvPr id="0" name=""/>
        <dsp:cNvSpPr/>
      </dsp:nvSpPr>
      <dsp:spPr>
        <a:xfrm rot="19800000">
          <a:off x="4269005" y="891135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147803"/>
            <a:satOff val="-42029"/>
            <a:lumOff val="-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>
        <a:off x="4275691" y="1000652"/>
        <a:ext cx="232879" cy="253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012B-E532-9740-BD90-40D8DB4A9FA2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230C5-9868-3543-B36B-B5197F1DF7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30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744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5D906A1B-BAFB-43D2-BB2B-065E23A69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57F59D6F-E110-4A0B-B863-1EE8EDEA4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2050" name="Picture 2" descr="https://teasolutions.dk/media/6951/umbraco-icon.png">
            <a:extLst>
              <a:ext uri="{FF2B5EF4-FFF2-40B4-BE49-F238E27FC236}">
                <a16:creationId xmlns:a16="http://schemas.microsoft.com/office/drawing/2014/main" id="{1478935F-73C3-4AAB-9E92-C85319F4A1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33337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0905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7696E7C6-23F1-4EC0-B185-46DBB5A20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1822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1C5A659E-B216-4411-9478-ECE5511F8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813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73914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FC2E9D66-3A06-4344-A1D6-3C8ED7A665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775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E0BA08BA-0392-4A69-87E7-2E73586B1A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6431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FB54870E-1EA0-4A2E-9B8C-495BE3606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5969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8168" y="1160464"/>
            <a:ext cx="3744045" cy="5005386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81B0D8E2-6645-47BA-87CB-68E07F432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831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99013" y="1160463"/>
            <a:ext cx="6553200" cy="50053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57403" y="1160463"/>
            <a:ext cx="3744045" cy="500538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A3B119A3-AEF8-49E8-B10D-E4DA341757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6989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17918" y="1812604"/>
            <a:ext cx="2043525" cy="362807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BB01B5A7-2FC5-4B44-A460-AB69BE7F2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63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9788" y="4337918"/>
            <a:ext cx="10512426" cy="1107306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1" name="Undertitel 2"/>
          <p:cNvSpPr>
            <a:spLocks noGrp="1"/>
          </p:cNvSpPr>
          <p:nvPr>
            <p:ph type="subTitle" idx="1"/>
          </p:nvPr>
        </p:nvSpPr>
        <p:spPr>
          <a:xfrm>
            <a:off x="839787" y="5445224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E71F9D47-FCC9-4EFA-BBB6-E838C101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nhed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35" y="1160463"/>
            <a:ext cx="2417323" cy="5040814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5040034" y="1830763"/>
            <a:ext cx="2053429" cy="364565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E9D3D1E7-1EC5-4B6E-9631-EF18396FC7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7148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74548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7935" y="1495175"/>
            <a:ext cx="2096822" cy="4372477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7899" y="2786628"/>
            <a:ext cx="3155497" cy="177981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36DB3488-C57B-4777-942A-F57D92FA3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324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68729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6871481" y="11604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209276" y="24270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13BE2C04-CB83-44DF-8D08-7F5710DF2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8564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3852053" y="11731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189848" y="24397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0968CD0D-DC8C-479F-8BBD-399C6A65C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699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nh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257800" cy="50356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11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26908" y="1837346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1" y="1179662"/>
            <a:ext cx="2405663" cy="5016500"/>
          </a:xfrm>
          <a:prstGeom prst="rect">
            <a:avLst/>
          </a:prstGeom>
        </p:spPr>
      </p:pic>
      <p:sp>
        <p:nvSpPr>
          <p:cNvPr id="14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53542" y="1856544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F3B1409D-70D1-4D04-AC26-4A7FBDAF4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2276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37" y="1168949"/>
            <a:ext cx="3433256" cy="504287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887171" y="1681558"/>
            <a:ext cx="2881114" cy="39997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F237ED41-ABCA-456B-8E91-6D592DE16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622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1947" y="-8826"/>
            <a:ext cx="4988105" cy="732668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3204701" y="1581399"/>
            <a:ext cx="5781171" cy="416584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C6CA425-5DD0-4BBB-9F06-793FC25F5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0565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6217" y="1226652"/>
            <a:ext cx="3342469" cy="490952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956084" y="2272535"/>
            <a:ext cx="3882734" cy="281775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DBA5BDD2-7658-40F9-AED0-021613CBA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4040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07" y="1170806"/>
            <a:ext cx="3400693" cy="499504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35897" y="1700034"/>
            <a:ext cx="2850972" cy="396275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7BDDF215-513A-49B7-83BE-BAEB0722B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6318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40" y="1156768"/>
            <a:ext cx="9050920" cy="500908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817635" y="1667036"/>
            <a:ext cx="6525759" cy="3811590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59848614-BEFB-4316-B4AD-8724288B5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018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7999"/>
          </a:xfrm>
          <a:solidFill>
            <a:schemeClr val="tx2"/>
          </a:solidFill>
        </p:spPr>
        <p:txBody>
          <a:bodyPr anchor="b" anchorCtr="0"/>
          <a:lstStyle>
            <a:lvl1pPr>
              <a:defRPr/>
            </a:lvl1pPr>
          </a:lstStyle>
          <a:p>
            <a:r>
              <a:rPr lang="da-DK" dirty="0"/>
              <a:t>Klik på ikonet for at tilføje et billede 	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3E4734D6-9210-4EAC-A9D9-CC0B8AD743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" y="2651162"/>
            <a:ext cx="6355940" cy="3517590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67952" y="3022470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4" y="2648260"/>
            <a:ext cx="6355940" cy="3517590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61772" y="3019568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31C24C36-8E28-4318-AE1F-2D7A2C05F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528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53" y="2026847"/>
            <a:ext cx="5979277" cy="3309132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842350" y="2375818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2168D2B-E695-4058-91C8-2D0DB44006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858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90051" cy="54292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4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39624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07" y="2066786"/>
            <a:ext cx="5979277" cy="3309132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3"/>
          </p:nvPr>
        </p:nvSpPr>
        <p:spPr>
          <a:xfrm>
            <a:off x="6833804" y="2415757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18" y="2269345"/>
            <a:ext cx="1490443" cy="3108003"/>
          </a:xfrm>
          <a:prstGeom prst="rect">
            <a:avLst/>
          </a:prstGeom>
        </p:spPr>
      </p:pic>
      <p:sp>
        <p:nvSpPr>
          <p:cNvPr id="19" name="Pladsholder til billede 4"/>
          <p:cNvSpPr>
            <a:spLocks noGrp="1"/>
          </p:cNvSpPr>
          <p:nvPr>
            <p:ph type="pic" sz="quarter" idx="14"/>
          </p:nvPr>
        </p:nvSpPr>
        <p:spPr>
          <a:xfrm>
            <a:off x="5190339" y="2681572"/>
            <a:ext cx="1266078" cy="2247796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B6F38B3-EFB0-4161-97F0-5184383C5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688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8" y="1832234"/>
            <a:ext cx="2962450" cy="435133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727639" y="2279909"/>
            <a:ext cx="2486024" cy="345122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4" y="1844824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174272" y="2299991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0" y="2494055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02672" y="2984770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24852F8D-AF50-46C8-A2CE-7ABF20046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394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7" y="1839282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4092565" y="2294449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4" y="2476333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753786" y="2967048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A13B880E-EEF8-4FC8-93BC-617865F78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5135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35A0E6F9-3A97-46BC-B469-E41A35E8B5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41329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6C5B6E6-2002-49EA-B9D3-2DF21A3B6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9277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 med top og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53336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A51A6F1-1437-4C8E-9EE0-9DA862CC3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267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FEA7CB0-4117-4AF0-BEA5-7122928EB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54441-A737-477D-A1CE-7EB85836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D4E79-8852-4A24-8A25-7172F6AF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C42B-B85E-4A0F-B9F1-5363F162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2C0FD-2695-407B-ADBE-3788FC7471C1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79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2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827999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6F11EFE4-4DBC-42CB-B177-36E8C38BF4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774BF16B-C1DC-42FD-94C9-C7D41F75D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A68DF44F-8C51-4DE8-B41E-2B42C2D99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5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chemeClr val="accent1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6132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chemeClr val="accent1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0457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chemeClr val="accent1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2897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chemeClr val="accent1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22595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rside m. bille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1347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22328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4D2AABC9-F290-4B34-B1F7-C280BF87F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5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E591B39F-1A0C-41BC-8D33-C54DF137E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9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89D91513-C689-4DC6-B2C7-8D0FDF4FA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3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81413"/>
            <a:ext cx="4800600" cy="3176586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EC7F5E-20E1-4425-85F4-B7D1974DEB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9788" y="1160463"/>
            <a:ext cx="10514012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2" name="Picture 4" descr="http://www.pvhc.net/img18/qcsvimgmbwecmnxhuifo.png">
            <a:extLst>
              <a:ext uri="{FF2B5EF4-FFF2-40B4-BE49-F238E27FC236}">
                <a16:creationId xmlns:a16="http://schemas.microsoft.com/office/drawing/2014/main" id="{9354AFFE-909C-428F-B31C-6FD15DACD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3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3" name="Picture 4" descr="http://www.pvhc.net/img18/qcsvimgmbwecmnxhuifo.png">
            <a:extLst>
              <a:ext uri="{FF2B5EF4-FFF2-40B4-BE49-F238E27FC236}">
                <a16:creationId xmlns:a16="http://schemas.microsoft.com/office/drawing/2014/main" id="{5A35F3DA-AA83-402C-9CCC-FD0ABADE5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8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86" y="1196752"/>
            <a:ext cx="2382932" cy="496909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651690" y="1858879"/>
            <a:ext cx="2024215" cy="3593792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22322509-C8CE-464F-8EF5-91F92BBB5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2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4" y="1197860"/>
            <a:ext cx="2381976" cy="4967105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444242" y="1860707"/>
            <a:ext cx="2023403" cy="3592351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2A3F6B3-64B3-4FA4-9CA3-FE7EE16D3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5" y="1161182"/>
            <a:ext cx="3407735" cy="5005387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216355" y="1684332"/>
            <a:ext cx="2859698" cy="396997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0408CB5B-5791-431D-934A-8DDF56E6BD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752"/>
            <a:ext cx="3383029" cy="4969098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082850" y="1644427"/>
            <a:ext cx="2838965" cy="3941196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E5F7164-39A5-48CD-A5D7-CA777B08B8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9" y="1684594"/>
            <a:ext cx="7348460" cy="4066884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968208" y="2114896"/>
            <a:ext cx="4223792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EC7BBFE-3941-44A6-B7D9-E2720E4DA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0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896" y="1700213"/>
            <a:ext cx="7348460" cy="4066884"/>
          </a:xfrm>
          <a:prstGeom prst="rect">
            <a:avLst/>
          </a:prstGeom>
        </p:spPr>
      </p:pic>
      <p:sp>
        <p:nvSpPr>
          <p:cNvPr id="1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-1" y="2130515"/>
            <a:ext cx="4345741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0162E172-999E-4F2A-91DE-7E5844B73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92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easolutions.dk/media/6951/umbraco-icon.png">
            <a:extLst>
              <a:ext uri="{FF2B5EF4-FFF2-40B4-BE49-F238E27FC236}">
                <a16:creationId xmlns:a16="http://schemas.microsoft.com/office/drawing/2014/main" id="{C8BA3D22-098A-486E-B5C3-0DC613072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17250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farvet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520ACBE-5257-457C-A6A4-37701490FF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0010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4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3708707"/>
            <a:ext cx="4800600" cy="3149163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03998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200C4EFF-68C7-47CB-B325-24E0180E5A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E4AC77F-4B3E-4CD7-AE40-99C8B9FC0E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6306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CC46E790-C550-4865-BD02-3A0237B1F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DBD6882-D08A-4258-BFE0-65DF5191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05536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30E1104-F48C-4B37-BDF7-25D92FECD2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968151A0-0477-436A-848A-829036EDE5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2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rgbClr val="04BFBF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C0E7288B-A373-45AB-918E-FCB0065CEB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03D858-0AF5-4ADF-8EC7-E46747746C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rgbClr val="04BFBF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0DE327D8-6D37-43F9-A732-32A45500C4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6395293"/>
            <a:ext cx="12192000" cy="462707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06-05-2018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90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31" r:id="rId9"/>
    <p:sldLayoutId id="2147483775" r:id="rId10"/>
    <p:sldLayoutId id="2147483713" r:id="rId11"/>
    <p:sldLayoutId id="2147483714" r:id="rId12"/>
    <p:sldLayoutId id="2147483781" r:id="rId13"/>
    <p:sldLayoutId id="2147483784" r:id="rId14"/>
    <p:sldLayoutId id="2147483782" r:id="rId15"/>
    <p:sldLayoutId id="2147483783" r:id="rId16"/>
    <p:sldLayoutId id="2147483733" r:id="rId17"/>
    <p:sldLayoutId id="2147483734" r:id="rId18"/>
    <p:sldLayoutId id="2147483715" r:id="rId19"/>
    <p:sldLayoutId id="2147483716" r:id="rId20"/>
    <p:sldLayoutId id="2147483717" r:id="rId21"/>
    <p:sldLayoutId id="2147483718" r:id="rId22"/>
    <p:sldLayoutId id="2147483786" r:id="rId23"/>
    <p:sldLayoutId id="2147483719" r:id="rId24"/>
    <p:sldLayoutId id="2147483720" r:id="rId25"/>
    <p:sldLayoutId id="2147483721" r:id="rId26"/>
    <p:sldLayoutId id="2147483722" r:id="rId27"/>
    <p:sldLayoutId id="2147483780" r:id="rId28"/>
    <p:sldLayoutId id="2147483723" r:id="rId29"/>
    <p:sldLayoutId id="2147483785" r:id="rId30"/>
    <p:sldLayoutId id="2147483769" r:id="rId31"/>
    <p:sldLayoutId id="2147483778" r:id="rId32"/>
    <p:sldLayoutId id="2147483724" r:id="rId33"/>
    <p:sldLayoutId id="2147483779" r:id="rId34"/>
    <p:sldLayoutId id="2147483725" r:id="rId35"/>
    <p:sldLayoutId id="2147483726" r:id="rId36"/>
    <p:sldLayoutId id="2147483728" r:id="rId37"/>
    <p:sldLayoutId id="2147483777" r:id="rId38"/>
    <p:sldLayoutId id="2147483791" r:id="rId39"/>
    <p:sldLayoutId id="2147483792" r:id="rId40"/>
    <p:sldLayoutId id="2147483793" r:id="rId41"/>
    <p:sldLayoutId id="2147483795" r:id="rId42"/>
    <p:sldLayoutId id="2147483796" r:id="rId43"/>
    <p:sldLayoutId id="2147483797" r:id="rId44"/>
    <p:sldLayoutId id="2147483798" r:id="rId45"/>
    <p:sldLayoutId id="2147483799" r:id="rId4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06-05-2018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4938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3" r:id="rId2"/>
    <p:sldLayoutId id="2147483764" r:id="rId3"/>
    <p:sldLayoutId id="2147483776" r:id="rId4"/>
    <p:sldLayoutId id="2147483774" r:id="rId5"/>
    <p:sldLayoutId id="2147483750" r:id="rId6"/>
    <p:sldLayoutId id="2147483762" r:id="rId7"/>
    <p:sldLayoutId id="2147483765" r:id="rId8"/>
    <p:sldLayoutId id="2147483766" r:id="rId9"/>
    <p:sldLayoutId id="2147483767" r:id="rId10"/>
    <p:sldLayoutId id="2147483768" r:id="rId11"/>
    <p:sldLayoutId id="2147483760" r:id="rId12"/>
    <p:sldLayoutId id="2147483770" r:id="rId13"/>
    <p:sldLayoutId id="2147483761" r:id="rId14"/>
    <p:sldLayoutId id="2147483787" r:id="rId15"/>
    <p:sldLayoutId id="2147483788" r:id="rId16"/>
    <p:sldLayoutId id="2147483789" r:id="rId17"/>
    <p:sldLayoutId id="2147483790" r:id="rId18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emf"/><Relationship Id="rId7" Type="http://schemas.openxmlformats.org/officeDocument/2006/relationships/image" Target="../media/image18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501270" cy="574675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Testing</a:t>
            </a:r>
            <a:r>
              <a:rPr lang="da-DK" dirty="0"/>
              <a:t> and Security</a:t>
            </a:r>
          </a:p>
        </p:txBody>
      </p:sp>
      <p:sp>
        <p:nvSpPr>
          <p:cNvPr id="6" name="Undertitel 5"/>
          <p:cNvSpPr>
            <a:spLocks noGrp="1"/>
          </p:cNvSpPr>
          <p:nvPr>
            <p:ph type="subTitle" idx="1"/>
          </p:nvPr>
        </p:nvSpPr>
        <p:spPr>
          <a:xfrm>
            <a:off x="840159" y="1627188"/>
            <a:ext cx="10512426" cy="724210"/>
          </a:xfrm>
        </p:spPr>
        <p:txBody>
          <a:bodyPr/>
          <a:lstStyle/>
          <a:p>
            <a:fld id="{5AAFEDA2-F025-3944-9FC7-A158789DE774}" type="datetime2">
              <a:rPr lang="da-DK" smtClean="0"/>
              <a:t>6. maj 2018</a:t>
            </a:fld>
            <a:endParaRPr lang="da-DK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D2CEB48-C2A4-4FA6-8FDC-37D1B46F2D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486" b="18486"/>
          <a:stretch>
            <a:fillRect/>
          </a:stretch>
        </p:blipFill>
        <p:spPr>
          <a:xfrm>
            <a:off x="0" y="2182258"/>
            <a:ext cx="12192000" cy="5123226"/>
          </a:xfrm>
        </p:spPr>
      </p:pic>
    </p:spTree>
    <p:extLst>
      <p:ext uri="{BB962C8B-B14F-4D97-AF65-F5344CB8AC3E}">
        <p14:creationId xmlns:p14="http://schemas.microsoft.com/office/powerpoint/2010/main" val="20062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4A5AC-2169-48D0-9AAA-92897DB620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 and Verification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4426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55064-896C-4201-8D07-82D6BF3F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Validation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E52415-07C1-44EE-850F-E1A51DD8F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i="1" dirty="0"/>
              <a:t>The process of evaluating a system or component during or at the end</a:t>
            </a:r>
            <a:br>
              <a:rPr lang="en-US" i="1" dirty="0"/>
            </a:br>
            <a:r>
              <a:rPr lang="en-US" i="1" dirty="0"/>
              <a:t>of the development process to determine whether it</a:t>
            </a:r>
            <a:br>
              <a:rPr lang="en-US" i="1" dirty="0"/>
            </a:br>
            <a:r>
              <a:rPr lang="en-US" b="1" i="1" dirty="0"/>
              <a:t>satisfies specified requirements</a:t>
            </a:r>
          </a:p>
          <a:p>
            <a:pPr algn="ctr"/>
            <a:endParaRPr lang="en-US" b="1" i="1" dirty="0"/>
          </a:p>
          <a:p>
            <a:pPr marL="342900" indent="-342900" algn="r">
              <a:buFontTx/>
              <a:buChar char="-"/>
            </a:pPr>
            <a:r>
              <a:rPr lang="en-US" dirty="0"/>
              <a:t>IEEE Std. 610.10-1990</a:t>
            </a:r>
          </a:p>
          <a:p>
            <a:pPr marL="342900" indent="-342900" algn="r">
              <a:buFontTx/>
              <a:buChar char="-"/>
            </a:pPr>
            <a:endParaRPr lang="en-US" dirty="0"/>
          </a:p>
          <a:p>
            <a:pPr algn="ctr"/>
            <a:r>
              <a:rPr lang="en-US" b="1" i="1" dirty="0"/>
              <a:t>“Are we building the right product?”</a:t>
            </a:r>
            <a:endParaRPr lang="en-DK" b="1" i="1" dirty="0"/>
          </a:p>
        </p:txBody>
      </p:sp>
    </p:spTree>
    <p:extLst>
      <p:ext uri="{BB962C8B-B14F-4D97-AF65-F5344CB8AC3E}">
        <p14:creationId xmlns:p14="http://schemas.microsoft.com/office/powerpoint/2010/main" val="27689802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55064-896C-4201-8D07-82D6BF3F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Verification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E52415-07C1-44EE-850F-E1A51DD8F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i="1" dirty="0"/>
              <a:t>The process of evaluating a system or component to determine</a:t>
            </a:r>
            <a:br>
              <a:rPr lang="en-US" i="1" dirty="0"/>
            </a:br>
            <a:r>
              <a:rPr lang="en-US" i="1" dirty="0"/>
              <a:t>whether the system of a given development phase </a:t>
            </a:r>
            <a:r>
              <a:rPr lang="en-US" b="1" i="1" dirty="0"/>
              <a:t>satisfies the</a:t>
            </a:r>
            <a:br>
              <a:rPr lang="en-US" b="1" i="1" dirty="0"/>
            </a:br>
            <a:r>
              <a:rPr lang="en-US" b="1" i="1" dirty="0"/>
              <a:t>conditions imposed </a:t>
            </a:r>
            <a:r>
              <a:rPr lang="en-US" i="1" dirty="0"/>
              <a:t>at the start of that phase</a:t>
            </a:r>
            <a:endParaRPr lang="en-US" b="1" i="1" dirty="0"/>
          </a:p>
          <a:p>
            <a:pPr algn="ctr"/>
            <a:endParaRPr lang="en-US" b="1" i="1" dirty="0"/>
          </a:p>
          <a:p>
            <a:pPr marL="342900" indent="-342900" algn="r">
              <a:buFontTx/>
              <a:buChar char="-"/>
            </a:pPr>
            <a:r>
              <a:rPr lang="en-US" dirty="0"/>
              <a:t>IEEE Std. 610.10-1990</a:t>
            </a:r>
          </a:p>
          <a:p>
            <a:pPr marL="342900" indent="-342900" algn="r">
              <a:buFontTx/>
              <a:buChar char="-"/>
            </a:pPr>
            <a:endParaRPr lang="en-US" dirty="0"/>
          </a:p>
          <a:p>
            <a:pPr algn="ctr"/>
            <a:r>
              <a:rPr lang="en-US" b="1" i="1" dirty="0"/>
              <a:t>“Are we building the product right?”</a:t>
            </a:r>
            <a:endParaRPr lang="en-DK" b="1" i="1" dirty="0"/>
          </a:p>
        </p:txBody>
      </p:sp>
    </p:spTree>
    <p:extLst>
      <p:ext uri="{BB962C8B-B14F-4D97-AF65-F5344CB8AC3E}">
        <p14:creationId xmlns:p14="http://schemas.microsoft.com/office/powerpoint/2010/main" val="3820227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4378859E-A362-4A76-A593-4EBE10B3FB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60" r="1460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151ACF3-C4C1-4D12-8FFF-A37E7E33A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Static 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27424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25123-B0AF-40DC-9CFE-35B34D59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Static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DE32C8-C83C-4F16-9CE3-80E137CB2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only</a:t>
            </a:r>
          </a:p>
          <a:p>
            <a:endParaRPr lang="en-US" dirty="0"/>
          </a:p>
          <a:p>
            <a:r>
              <a:rPr lang="en-US" dirty="0"/>
              <a:t>Never executes code</a:t>
            </a:r>
          </a:p>
          <a:p>
            <a:endParaRPr lang="en-US" dirty="0"/>
          </a:p>
          <a:p>
            <a:r>
              <a:rPr lang="en-US" dirty="0"/>
              <a:t>Find defects</a:t>
            </a:r>
          </a:p>
          <a:p>
            <a:endParaRPr lang="en-US" dirty="0"/>
          </a:p>
          <a:p>
            <a:r>
              <a:rPr lang="en-US" dirty="0"/>
              <a:t>Static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</a:t>
            </a:r>
          </a:p>
          <a:p>
            <a:endParaRPr lang="en-US" dirty="0"/>
          </a:p>
          <a:p>
            <a:r>
              <a:rPr lang="en-US" dirty="0"/>
              <a:t>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Manual examination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 support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6731862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99BB5-CF2E-4EEE-AD97-51EB5F68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Statis</a:t>
            </a:r>
            <a:r>
              <a:rPr lang="en-US" dirty="0"/>
              <a:t> analysis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200E1D1-82D4-4CCB-B9F1-98838BDBC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Analyse</a:t>
            </a:r>
            <a:r>
              <a:rPr lang="en-US" dirty="0"/>
              <a:t>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Control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flow</a:t>
            </a:r>
          </a:p>
          <a:p>
            <a:endParaRPr lang="en-US" dirty="0"/>
          </a:p>
          <a:p>
            <a:r>
              <a:rPr lang="en-US" dirty="0"/>
              <a:t>Typical </a:t>
            </a:r>
            <a:r>
              <a:rPr lang="en-US" dirty="0" err="1"/>
              <a:t>usecases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Syntax checking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smell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Coding standards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Typical detected defects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Syntax violations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Unreachable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Overly complicated constructs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6621362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A9912-DC97-43A8-AAA6-D722B7DB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2A6C30-BF43-48DC-B2F1-EED63455C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review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Informal review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 formal process and therefore inexpensive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Walkthrough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Train colleagues and users, gain common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Technical review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Documented, defined process, allows 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Inspection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Formal process, gain metrics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2783562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FE0D7-0FCA-4ACE-A4C8-F0329AAF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(cont.)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06A73E-EC86-4C32-8F45-95C7CB9E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Clear predefined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Defects found are welcomed and expressed objectively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 of suitable review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Management supports review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Emphasis on learning and process improvement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032357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2CFB08DB-BC65-4032-ABEF-355502C35B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705" b="2705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644BF31-5A3C-45D2-BA41-7D649B164E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9334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9EC08-F231-4F7F-A6E9-2677DA4A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CABA72C-9899-42B8-9D6A-9F01147F2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Primarily verification</a:t>
            </a:r>
          </a:p>
          <a:p>
            <a:r>
              <a:rPr lang="en-US" dirty="0"/>
              <a:t>Executes code</a:t>
            </a:r>
          </a:p>
          <a:p>
            <a:r>
              <a:rPr lang="en-US" dirty="0"/>
              <a:t>Find failures</a:t>
            </a:r>
          </a:p>
          <a:p>
            <a:r>
              <a:rPr lang="en-US" dirty="0"/>
              <a:t>Different testing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Black box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White box testing</a:t>
            </a:r>
          </a:p>
          <a:p>
            <a:r>
              <a:rPr lang="en-US" dirty="0"/>
              <a:t>Different test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 (component, module)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Integration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Acceptance 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021495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FBC03D1-36FA-435D-92EB-F8DF7221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  <a:endParaRPr lang="en-DK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B339F8D8-0325-4B0F-80A0-E50ECFFE6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5331242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8FC451-3DAD-420E-810F-CED51BF80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testing methods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5433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BB753-0BDF-4351-A136-173EE2B9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Black-box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351C593-F71F-4A64-BFAD-83716E790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Specification-based testing</a:t>
            </a:r>
          </a:p>
          <a:p>
            <a:r>
              <a:rPr lang="en-US" dirty="0"/>
              <a:t>Test functionality by observing external behavior</a:t>
            </a:r>
          </a:p>
          <a:p>
            <a:r>
              <a:rPr lang="en-US" dirty="0"/>
              <a:t>No knowledge of internal workings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required!</a:t>
            </a:r>
          </a:p>
          <a:p>
            <a:r>
              <a:rPr lang="en-US" dirty="0"/>
              <a:t>Different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Equivalence partitioning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Boundary value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table 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142989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75A33-180B-4137-BD65-4C276175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White-box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6F9503-FC7D-4C33-B531-A6E580167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Structure-based testing</a:t>
            </a:r>
          </a:p>
          <a:p>
            <a:r>
              <a:rPr lang="en-US" dirty="0"/>
              <a:t>Close examination of procedural level of detail</a:t>
            </a:r>
          </a:p>
          <a:p>
            <a:r>
              <a:rPr lang="en-US" dirty="0"/>
              <a:t>Knowledge of internals is required</a:t>
            </a:r>
          </a:p>
          <a:p>
            <a:r>
              <a:rPr lang="en-US" dirty="0"/>
              <a:t>Different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Statement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(Multiple) Condition testing</a:t>
            </a:r>
          </a:p>
        </p:txBody>
      </p:sp>
    </p:spTree>
    <p:extLst>
      <p:ext uri="{BB962C8B-B14F-4D97-AF65-F5344CB8AC3E}">
        <p14:creationId xmlns:p14="http://schemas.microsoft.com/office/powerpoint/2010/main" val="30998426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DE576B8-FCEA-48EE-B98D-9055EAA35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levels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170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18C85-D1C2-4065-BA49-EB5F4ED1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D4FCDAF-3B86-417C-8B02-85EE07F33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individual units in isolation</a:t>
            </a:r>
          </a:p>
          <a:p>
            <a:r>
              <a:rPr lang="en-US" dirty="0"/>
              <a:t>Find defects in software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e.g. functions, methods and classes</a:t>
            </a:r>
          </a:p>
          <a:p>
            <a:r>
              <a:rPr lang="en-US" dirty="0"/>
              <a:t>Done by 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During development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Hopefully before implementing a given feature</a:t>
            </a:r>
          </a:p>
          <a:p>
            <a:r>
              <a:rPr lang="en-US" dirty="0"/>
              <a:t>This is considered white-box 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3089542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A0E9E-0A50-4CAB-9C1A-AFC1AC0F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Integration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9B3F2AB-135C-49B1-A570-84EE28629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communication/interaction of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I.e. their interfaces</a:t>
            </a:r>
          </a:p>
          <a:p>
            <a:r>
              <a:rPr lang="en-US" dirty="0"/>
              <a:t>Possibly separate unit integration and system integration tests</a:t>
            </a:r>
          </a:p>
          <a:p>
            <a:r>
              <a:rPr lang="en-US" dirty="0"/>
              <a:t>Done by developers</a:t>
            </a:r>
          </a:p>
          <a:p>
            <a:r>
              <a:rPr lang="en-US" dirty="0"/>
              <a:t>Primarily white-box tests, but black-box can also be done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39445601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B604-46DD-4893-BCA3-47EDF8CF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01DE43-5068-4EDF-8CC4-DB5886B39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a complete integrated system</a:t>
            </a:r>
          </a:p>
          <a:p>
            <a:r>
              <a:rPr lang="en-US" dirty="0"/>
              <a:t>Evaluate system compliance with requirements</a:t>
            </a:r>
          </a:p>
          <a:p>
            <a:r>
              <a:rPr lang="en-US" dirty="0"/>
              <a:t>Stress, performance, usability, </a:t>
            </a:r>
            <a:r>
              <a:rPr lang="en-US" dirty="0" err="1"/>
              <a:t>etc</a:t>
            </a:r>
            <a:r>
              <a:rPr lang="en-US" dirty="0"/>
              <a:t> testing</a:t>
            </a:r>
          </a:p>
          <a:p>
            <a:r>
              <a:rPr lang="en-US" dirty="0"/>
              <a:t>Done by testers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Preferably external</a:t>
            </a:r>
          </a:p>
          <a:p>
            <a:r>
              <a:rPr lang="en-US" dirty="0"/>
              <a:t>In general black-box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White-box tests is possible but not common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75255126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9C2C9-ADB3-43A1-BE3D-29DB7369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Acceptance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A6A451-67E9-4941-BB49-AB8514DE7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a complete integrated system</a:t>
            </a:r>
          </a:p>
          <a:p>
            <a:r>
              <a:rPr lang="en-US" dirty="0"/>
              <a:t>Evaluate system compliance with acceptance criteria</a:t>
            </a:r>
          </a:p>
          <a:p>
            <a:r>
              <a:rPr lang="en-US" dirty="0"/>
              <a:t>May be performed during development phase</a:t>
            </a:r>
          </a:p>
          <a:p>
            <a:r>
              <a:rPr lang="en-US" dirty="0"/>
              <a:t>Done by customers/users</a:t>
            </a:r>
          </a:p>
          <a:p>
            <a:r>
              <a:rPr lang="en-US" dirty="0"/>
              <a:t>Strictly black-box tests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2619299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1EFE2C70-E6BA-49C2-B275-3BF6F870A4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2725" b="17997"/>
          <a:stretch/>
        </p:blipFill>
        <p:spPr>
          <a:xfrm>
            <a:off x="0" y="0"/>
            <a:ext cx="12192000" cy="400526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44F927B-CBAA-45AB-891E-9414920C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9933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84EA8-252B-4FAE-8E44-A1D1ABA5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3440E4B-E8D3-41BE-BA01-8C66E6E0A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activities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Execute static code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Execute unit tests and maybe check code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to test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Execute integration tests</a:t>
            </a:r>
          </a:p>
          <a:p>
            <a:endParaRPr lang="en-US" dirty="0"/>
          </a:p>
          <a:p>
            <a:r>
              <a:rPr lang="en-US" dirty="0"/>
              <a:t>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Earlier detection and analysis of conflicting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Regular feedback on whether the code is working as intended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big-bang deploy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Reduces repetitive manual testing activities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827092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4E91338F-13B2-4284-BE3B-34DCE8A15D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918" b="26918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7649FF8-49C3-4DD0-A12D-DEDBF5A60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1746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64430CE9-B517-41E4-8517-5F4B36706C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95" r="2595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433F714-6FFE-4B81-A93B-CD5930FD10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in .NET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9977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510CC-DEF0-403A-8A17-46BE9BB4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in .NET Core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05D5F51-AAF6-40AD-B834-E72E52054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separate testing project</a:t>
            </a:r>
          </a:p>
          <a:p>
            <a:r>
              <a:rPr lang="en-US" dirty="0"/>
              <a:t>For each class in project, have a test class associated</a:t>
            </a:r>
          </a:p>
          <a:p>
            <a:r>
              <a:rPr lang="en-US" dirty="0"/>
              <a:t>In test classes create test methods for validating behavior in project</a:t>
            </a:r>
          </a:p>
          <a:p>
            <a:r>
              <a:rPr lang="en-US" dirty="0"/>
              <a:t>Each test method is based around </a:t>
            </a:r>
            <a:r>
              <a:rPr lang="en-US" i="1" dirty="0"/>
              <a:t>Arrange, Act </a:t>
            </a:r>
            <a:r>
              <a:rPr lang="en-US" dirty="0"/>
              <a:t>and</a:t>
            </a:r>
            <a:r>
              <a:rPr lang="en-US" i="1" dirty="0"/>
              <a:t> Assert</a:t>
            </a:r>
          </a:p>
          <a:p>
            <a:endParaRPr lang="en-US" i="1" dirty="0"/>
          </a:p>
          <a:p>
            <a:r>
              <a:rPr lang="en-US" b="1" dirty="0"/>
              <a:t>Arrange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Initialize values, create fake (controllable) dependencies</a:t>
            </a:r>
          </a:p>
          <a:p>
            <a:r>
              <a:rPr lang="en-US" b="1" dirty="0"/>
              <a:t>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the system under test, technically the method under test</a:t>
            </a:r>
          </a:p>
          <a:p>
            <a:r>
              <a:rPr lang="en-US" b="1" dirty="0"/>
              <a:t>Assert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the return value or system status against expected criteria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24202010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786CBA6-19C2-4121-972C-D661167C3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time :D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0695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AC6D0F-FDE0-4064-BC09-45C3F23D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74E1CDE-4E1A-482A-BB57-ADAB99ACE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say: Unit tests, we do not have time for that!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Likewise, unit tests is not an excuse to not check your work!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85829099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B3F95-D421-453D-9469-1CCA9EFBB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 tools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5AA690-FE56-43B5-BF8F-C57313D71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b="1" dirty="0"/>
              <a:t>running</a:t>
            </a:r>
            <a:r>
              <a:rPr lang="en-US" dirty="0"/>
              <a:t> and </a:t>
            </a:r>
            <a:r>
              <a:rPr lang="en-US" b="1" dirty="0"/>
              <a:t>asserting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back-end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MS Test, xUnit.net, </a:t>
            </a:r>
            <a:r>
              <a:rPr lang="en-US" dirty="0" err="1"/>
              <a:t>Nunit</a:t>
            </a:r>
            <a:r>
              <a:rPr lang="en-US" dirty="0"/>
              <a:t>, </a:t>
            </a:r>
            <a:r>
              <a:rPr lang="en-US" dirty="0" err="1"/>
              <a:t>MbUnit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front-end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Jasmine, Chai, Jest, </a:t>
            </a:r>
            <a:r>
              <a:rPr lang="en-US" dirty="0" err="1"/>
              <a:t>Qunit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faking</a:t>
            </a:r>
            <a:r>
              <a:rPr lang="en-US" dirty="0"/>
              <a:t> 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back-end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Moq</a:t>
            </a:r>
            <a:r>
              <a:rPr lang="en-US" dirty="0"/>
              <a:t>, </a:t>
            </a:r>
            <a:r>
              <a:rPr lang="en-US" dirty="0" err="1"/>
              <a:t>NSubstitue</a:t>
            </a:r>
            <a:r>
              <a:rPr lang="en-US" dirty="0"/>
              <a:t>, MS Fakes, </a:t>
            </a:r>
            <a:r>
              <a:rPr lang="en-US" dirty="0" err="1"/>
              <a:t>TypeMock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front-end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Jasmine, </a:t>
            </a:r>
            <a:r>
              <a:rPr lang="en-US" dirty="0" err="1"/>
              <a:t>SinonJS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4227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0312F-36CA-4073-BBEB-841C7CF9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points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6E74B5-5916-4A84-8DE4-6FF686F3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production code, unit testing is not a choice, it is a </a:t>
            </a:r>
            <a:r>
              <a:rPr lang="en-US" b="1" dirty="0"/>
              <a:t>must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Writing testable code is more important that frameworks and tools for testing</a:t>
            </a:r>
          </a:p>
          <a:p>
            <a:endParaRPr lang="en-US" dirty="0"/>
          </a:p>
          <a:p>
            <a:r>
              <a:rPr lang="en-US" dirty="0"/>
              <a:t>Maybe using code coverage as a  metric</a:t>
            </a:r>
          </a:p>
          <a:p>
            <a:endParaRPr lang="en-US" dirty="0"/>
          </a:p>
          <a:p>
            <a:r>
              <a:rPr lang="en-US" dirty="0"/>
              <a:t>Code- and Test-review to keep quality high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36961639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57C06-48EC-4B55-A205-4FC5B3A7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Bonus: TDD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EDEB276-C07D-42A8-B134-2F9225786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en-US" dirty="0">
                <a:sym typeface="Wingdings" panose="05000000000000000000" pitchFamily="2" charset="2"/>
              </a:rPr>
              <a:t> Test Driven Development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It is a software development process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It is an approach to </a:t>
            </a:r>
            <a:r>
              <a:rPr lang="en-US" b="1" dirty="0">
                <a:sym typeface="Wingdings" panose="05000000000000000000" pitchFamily="2" charset="2"/>
              </a:rPr>
              <a:t>design</a:t>
            </a:r>
            <a:r>
              <a:rPr lang="en-US" dirty="0">
                <a:sym typeface="Wingdings" panose="05000000000000000000" pitchFamily="2" charset="2"/>
              </a:rPr>
              <a:t> and develop </a:t>
            </a:r>
            <a:r>
              <a:rPr lang="en-US" b="1" dirty="0">
                <a:sym typeface="Wingdings" panose="05000000000000000000" pitchFamily="2" charset="2"/>
              </a:rPr>
              <a:t>testable</a:t>
            </a:r>
            <a:r>
              <a:rPr lang="en-US" dirty="0">
                <a:sym typeface="Wingdings" panose="05000000000000000000" pitchFamily="2" charset="2"/>
              </a:rPr>
              <a:t> code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It is based around short 5-step cycles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Start by writing tests based on specifications and failure 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Run unit tests and verify the fail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Implement the actual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Run tests again and confirm they pass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Refactor code (I.e. clean up code, remove duplicates etc.)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56354869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559C5D-DDF0-4D21-B275-39AE538A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time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CBA0BB-679A-4B4E-B9EA-2A0DF2524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the project from Code Examples called </a:t>
            </a:r>
            <a:r>
              <a:rPr lang="en-US" b="1" dirty="0" err="1"/>
              <a:t>TestingExercise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Examine the project</a:t>
            </a:r>
          </a:p>
          <a:p>
            <a:endParaRPr lang="en-US" dirty="0"/>
          </a:p>
          <a:p>
            <a:r>
              <a:rPr lang="en-US" dirty="0"/>
              <a:t>Write unit tests for the home controller (A general example + controller test is provided)</a:t>
            </a:r>
          </a:p>
          <a:p>
            <a:endParaRPr lang="en-US" dirty="0"/>
          </a:p>
          <a:p>
            <a:r>
              <a:rPr lang="en-US" dirty="0"/>
              <a:t>Make sure to take into account the different ways thing can go wrong </a:t>
            </a:r>
            <a:r>
              <a:rPr lang="en-US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03178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billede 4">
            <a:extLst>
              <a:ext uri="{FF2B5EF4-FFF2-40B4-BE49-F238E27FC236}">
                <a16:creationId xmlns:a16="http://schemas.microsoft.com/office/drawing/2014/main" id="{0320FF27-3E3A-4950-8575-A798B9D4A9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007" r="6007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2D23729-5002-43FF-AED6-DCD99C8D3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66061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724BD42-A407-4367-8A04-79105DE9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web security vulnerabilities</a:t>
            </a:r>
            <a:endParaRPr lang="en-DK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E387EE3F-FBB2-4F84-8582-B1AA09D8F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Site Scripting (XSS)</a:t>
            </a:r>
          </a:p>
          <a:p>
            <a:endParaRPr lang="en-US" dirty="0"/>
          </a:p>
          <a:p>
            <a:r>
              <a:rPr lang="en-US" dirty="0"/>
              <a:t>SQL Injection</a:t>
            </a:r>
          </a:p>
          <a:p>
            <a:endParaRPr lang="en-US" dirty="0"/>
          </a:p>
          <a:p>
            <a:r>
              <a:rPr lang="en-US" dirty="0"/>
              <a:t>Bad practices</a:t>
            </a:r>
          </a:p>
          <a:p>
            <a:endParaRPr lang="en-US" dirty="0"/>
          </a:p>
          <a:p>
            <a:r>
              <a:rPr lang="en-US" dirty="0"/>
              <a:t>Not using HTTPS</a:t>
            </a:r>
          </a:p>
          <a:p>
            <a:endParaRPr lang="en-US" dirty="0"/>
          </a:p>
          <a:p>
            <a:r>
              <a:rPr lang="en-US" dirty="0"/>
              <a:t>Broken authentication</a:t>
            </a:r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…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9287607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8B48B-BF93-4B35-B674-9DFAEA53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test?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9F9E1C3-10BF-4DFD-99B2-D10635C1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contains defects, they hide themselves</a:t>
            </a:r>
          </a:p>
          <a:p>
            <a:r>
              <a:rPr lang="en-US" dirty="0"/>
              <a:t>Defects can cause software failures</a:t>
            </a:r>
          </a:p>
          <a:p>
            <a:r>
              <a:rPr lang="en-US" dirty="0"/>
              <a:t>Failures can cost money.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Even mortal…</a:t>
            </a:r>
          </a:p>
          <a:p>
            <a:r>
              <a:rPr lang="en-US" dirty="0"/>
              <a:t>Testing assures the quality of the software</a:t>
            </a:r>
          </a:p>
          <a:p>
            <a:r>
              <a:rPr lang="en-US" dirty="0"/>
              <a:t>Testing accelerates software development</a:t>
            </a:r>
          </a:p>
          <a:p>
            <a:endParaRPr lang="en-US" dirty="0"/>
          </a:p>
          <a:p>
            <a:r>
              <a:rPr lang="en-US" b="1" dirty="0"/>
              <a:t>Is debugging considered testing?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387672091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816D7-5489-44F5-8721-563F1CA1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for vulnerabilities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EEEE7E0-9925-45B3-BC69-7DBE70246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Bad coding practices</a:t>
            </a:r>
          </a:p>
          <a:p>
            <a:endParaRPr lang="en-US" dirty="0"/>
          </a:p>
          <a:p>
            <a:r>
              <a:rPr lang="en-US" dirty="0"/>
              <a:t>Failure to properly validate input</a:t>
            </a:r>
          </a:p>
          <a:p>
            <a:endParaRPr lang="en-US" dirty="0"/>
          </a:p>
          <a:p>
            <a:r>
              <a:rPr lang="en-US" dirty="0"/>
              <a:t>Failure to sanitize input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6902459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E3E74-6FC0-4A3E-BFFD-E8BC1357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handle user input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DE0C7C1-E4C2-47CB-8E69-1A46DD10E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talented attacker is able to change parts of our HTTP request.</a:t>
            </a:r>
          </a:p>
          <a:p>
            <a:r>
              <a:rPr lang="en-US" dirty="0"/>
              <a:t>I.e.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Cookies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Hidden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Headers</a:t>
            </a:r>
          </a:p>
          <a:p>
            <a:endParaRPr lang="en-US" dirty="0"/>
          </a:p>
          <a:p>
            <a:r>
              <a:rPr lang="en-US" dirty="0"/>
              <a:t>Therefore validation/sanitation of input should happen on both Client and Server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9184412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7F9E3-3CCF-4E5F-BA60-6D6A44D1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 site Scripting (XSS)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0DF46E3-496C-48BC-ACEC-63E62D7D5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security exploit where the attacker inserts malicious client-side code into a webpage</a:t>
            </a:r>
          </a:p>
          <a:p>
            <a:endParaRPr lang="en-US" dirty="0"/>
          </a:p>
          <a:p>
            <a:r>
              <a:rPr lang="en-US" dirty="0"/>
              <a:t>It has been around since the 1990s</a:t>
            </a:r>
          </a:p>
          <a:p>
            <a:endParaRPr lang="en-US" dirty="0"/>
          </a:p>
          <a:p>
            <a:r>
              <a:rPr lang="en-US" dirty="0"/>
              <a:t>Most major websites have been affected by XSS at some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Including Google, Yahoo and Facebook</a:t>
            </a:r>
          </a:p>
        </p:txBody>
      </p:sp>
    </p:spTree>
    <p:extLst>
      <p:ext uri="{BB962C8B-B14F-4D97-AF65-F5344CB8AC3E}">
        <p14:creationId xmlns:p14="http://schemas.microsoft.com/office/powerpoint/2010/main" val="266315354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9CB8F-8105-4B62-BB0C-7B8A9424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 site Scripting (XSS) (cont.)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7BD108-5819-47D4-AF2A-B3B5D16C3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Preventing XSS attacks via: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Input validation and output sanitization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a safer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Pay more attention when using shortened URLs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Content Security Policies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Prevent this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5803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1421C-E5B7-4373-8480-5011F7F6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Injection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97B0A5-53E0-4873-9E72-1AC6AA134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Injection is a technique where malicious users can inject SQL commands into an SQL statements via: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URLs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Input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Cookies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SQL injection is a very old approach but is still popular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8502673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355A1-DF64-480B-A62E-7A209550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Mitigating risks</a:t>
            </a:r>
            <a:endParaRPr lang="en-DK" dirty="0"/>
          </a:p>
        </p:txBody>
      </p:sp>
      <p:graphicFrame>
        <p:nvGraphicFramePr>
          <p:cNvPr id="4" name="Pladsholder til indhold 3">
            <a:extLst>
              <a:ext uri="{FF2B5EF4-FFF2-40B4-BE49-F238E27FC236}">
                <a16:creationId xmlns:a16="http://schemas.microsoft.com/office/drawing/2014/main" id="{58AB7EF1-E7AB-486F-A903-DA6B16277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640312"/>
              </p:ext>
            </p:extLst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613347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15" name="Pladsholder til billede 14"/>
          <p:cNvSpPr>
            <a:spLocks noGrp="1"/>
          </p:cNvSpPr>
          <p:nvPr>
            <p:ph type="pic" sz="quarter" idx="13"/>
          </p:nvPr>
        </p:nvSpPr>
        <p:spPr>
          <a:xfrm>
            <a:off x="7391399" y="-58141"/>
            <a:ext cx="4800600" cy="6858000"/>
          </a:xfrm>
        </p:spPr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563321" y="2164293"/>
            <a:ext cx="3433289" cy="2529413"/>
            <a:chOff x="2051" y="736"/>
            <a:chExt cx="1903" cy="1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7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425467" y="4265031"/>
            <a:ext cx="3209878" cy="1630064"/>
          </a:xfrm>
          <a:prstGeom prst="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Brugbare elementer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7840998" y="3340250"/>
            <a:ext cx="3008541" cy="2531262"/>
            <a:chOff x="4138" y="392"/>
            <a:chExt cx="2679" cy="2254"/>
          </a:xfrm>
        </p:grpSpPr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auto">
            <a:xfrm>
              <a:off x="4138" y="392"/>
              <a:ext cx="2679" cy="2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38" y="392"/>
              <a:ext cx="2679" cy="2275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961523" y="1302639"/>
            <a:ext cx="3433289" cy="2529413"/>
            <a:chOff x="2051" y="736"/>
            <a:chExt cx="1903" cy="140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6" y="2580771"/>
            <a:ext cx="2028661" cy="481125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5182432"/>
            <a:ext cx="1616387" cy="383349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4643138"/>
            <a:ext cx="2576054" cy="337398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2105854"/>
            <a:ext cx="1747319" cy="22885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07650"/>
            <a:ext cx="2498756" cy="317124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9" y="4893216"/>
            <a:ext cx="1700716" cy="578432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9222022" y="1349998"/>
            <a:ext cx="2582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Helvetica Neue" charset="0"/>
                <a:ea typeface="Helvetica Neue" charset="0"/>
                <a:cs typeface="Helvetica Neue" charset="0"/>
              </a:rPr>
              <a:t>Dobbeltklik for at ændre farve eller indsætte baggrundsbillede</a:t>
            </a:r>
          </a:p>
        </p:txBody>
      </p:sp>
      <p:cxnSp>
        <p:nvCxnSpPr>
          <p:cNvPr id="19" name="Lige pilforbindelse 18"/>
          <p:cNvCxnSpPr/>
          <p:nvPr/>
        </p:nvCxnSpPr>
        <p:spPr>
          <a:xfrm flipH="1">
            <a:off x="8555735" y="1811663"/>
            <a:ext cx="580645" cy="1085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9"/>
          <p:cNvCxnSpPr/>
          <p:nvPr/>
        </p:nvCxnSpPr>
        <p:spPr>
          <a:xfrm flipH="1">
            <a:off x="9010380" y="1865951"/>
            <a:ext cx="423180" cy="13725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631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3B32D-534E-46DB-B0A8-49DE70FA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Famous software failures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59B6D7-23B6-4E47-BF2F-F720F067A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Ariane-5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Took navigation software from Ariane-4, did not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Everything else was thoroughly tested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Ariane-5 had a different trajectory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converting from 64bit float to 16bit unsigned </a:t>
            </a:r>
            <a:r>
              <a:rPr lang="en-US" dirty="0" err="1"/>
              <a:t>int</a:t>
            </a:r>
            <a:r>
              <a:rPr lang="en-US" dirty="0"/>
              <a:t>, got arithmetic overflow </a:t>
            </a:r>
            <a:r>
              <a:rPr lang="en-US" dirty="0">
                <a:sym typeface="Wingdings" panose="05000000000000000000" pitchFamily="2" charset="2"/>
              </a:rPr>
              <a:t>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There was a exception handler, it was disabled  </a:t>
            </a:r>
            <a:endParaRPr lang="en-US" dirty="0"/>
          </a:p>
          <a:p>
            <a:r>
              <a:rPr lang="en-US" b="1" dirty="0"/>
              <a:t>Heartbleed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Heartbleed is an extension of TLS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used to keep Datagram TLS sessions open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Simple request/response scheme: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“Send me back the following (padded) string which is </a:t>
            </a:r>
            <a:r>
              <a:rPr lang="en-US" b="1" i="1" dirty="0"/>
              <a:t>n</a:t>
            </a:r>
            <a:r>
              <a:rPr lang="en-US" i="1" dirty="0"/>
              <a:t> bytes long…”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attacker just had to request a long string, while telling it is short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party responded with a long string and potentially leaked confidential data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1649389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66D04-CF8C-4450-B354-A3C4E1D6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testing right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FAEF8D3-ECCB-4BFB-8ADD-80428155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has to be planned</a:t>
            </a:r>
          </a:p>
          <a:p>
            <a:r>
              <a:rPr lang="en-US" dirty="0"/>
              <a:t>Testing costs easily up to 40% of a projects budget</a:t>
            </a:r>
          </a:p>
          <a:p>
            <a:r>
              <a:rPr lang="en-US" dirty="0"/>
              <a:t>Testing has to be performed in a reasonable way</a:t>
            </a:r>
          </a:p>
          <a:p>
            <a:r>
              <a:rPr lang="en-US" dirty="0"/>
              <a:t>Testing shall be independent and objective</a:t>
            </a:r>
          </a:p>
          <a:p>
            <a:r>
              <a:rPr lang="en-US" dirty="0"/>
              <a:t>Testing has to be managed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b="1" i="1" dirty="0"/>
              <a:t>Software testing is a fundamental part of </a:t>
            </a:r>
            <a:br>
              <a:rPr lang="en-US" b="1" i="1" dirty="0"/>
            </a:br>
            <a:r>
              <a:rPr lang="en-US" b="1" i="1" dirty="0"/>
              <a:t>professional software development!</a:t>
            </a:r>
          </a:p>
        </p:txBody>
      </p:sp>
    </p:spTree>
    <p:extLst>
      <p:ext uri="{BB962C8B-B14F-4D97-AF65-F5344CB8AC3E}">
        <p14:creationId xmlns:p14="http://schemas.microsoft.com/office/powerpoint/2010/main" val="60867157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FADF6-A7F8-45C4-9B56-1E8523FA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183714D-B94A-4722-92FE-B98A8F8E9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i="1" dirty="0"/>
              <a:t>The process consisting of all life-cycle activities, both static and dynamic, </a:t>
            </a:r>
            <a:br>
              <a:rPr lang="en-US" sz="2400" i="1" dirty="0"/>
            </a:br>
            <a:r>
              <a:rPr lang="en-US" sz="2400" i="1" dirty="0"/>
              <a:t>concerned with </a:t>
            </a:r>
            <a:r>
              <a:rPr lang="en-US" sz="2400" b="1" i="1" dirty="0"/>
              <a:t>planning</a:t>
            </a:r>
            <a:r>
              <a:rPr lang="en-US" sz="2400" i="1" dirty="0"/>
              <a:t>, </a:t>
            </a:r>
            <a:r>
              <a:rPr lang="en-US" sz="2400" b="1" i="1" dirty="0"/>
              <a:t>preparation</a:t>
            </a:r>
            <a:r>
              <a:rPr lang="en-US" sz="2400" i="1" dirty="0"/>
              <a:t> and </a:t>
            </a:r>
            <a:r>
              <a:rPr lang="en-US" sz="2400" b="1" i="1" dirty="0"/>
              <a:t>evaluation</a:t>
            </a:r>
            <a:r>
              <a:rPr lang="en-US" sz="2400" i="1" dirty="0"/>
              <a:t> of software products </a:t>
            </a:r>
            <a:br>
              <a:rPr lang="en-US" sz="2400" i="1" dirty="0"/>
            </a:br>
            <a:r>
              <a:rPr lang="en-US" sz="2400" i="1" dirty="0"/>
              <a:t>and related work products to determine that they </a:t>
            </a:r>
            <a:r>
              <a:rPr lang="en-US" sz="2400" b="1" i="1" dirty="0"/>
              <a:t>satisfy specified</a:t>
            </a:r>
            <a:br>
              <a:rPr lang="en-US" sz="2400" b="1" i="1" dirty="0"/>
            </a:br>
            <a:r>
              <a:rPr lang="en-US" sz="2400" b="1" i="1" dirty="0"/>
              <a:t> requirements</a:t>
            </a:r>
            <a:r>
              <a:rPr lang="en-US" sz="2400" i="1" dirty="0"/>
              <a:t>, to demonstrate that they are fit for purposes </a:t>
            </a:r>
            <a:br>
              <a:rPr lang="en-US" sz="2400" i="1" dirty="0"/>
            </a:br>
            <a:r>
              <a:rPr lang="en-US" sz="2400" i="1" dirty="0"/>
              <a:t>and to </a:t>
            </a:r>
            <a:r>
              <a:rPr lang="en-US" sz="2400" b="1" i="1" dirty="0"/>
              <a:t>detect defects</a:t>
            </a:r>
          </a:p>
        </p:txBody>
      </p:sp>
    </p:spTree>
    <p:extLst>
      <p:ext uri="{BB962C8B-B14F-4D97-AF65-F5344CB8AC3E}">
        <p14:creationId xmlns:p14="http://schemas.microsoft.com/office/powerpoint/2010/main" val="15888973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C654A-B8CF-43F0-A134-A80EF325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testing (cont.)</a:t>
            </a:r>
            <a:endParaRPr lang="en-DK" dirty="0"/>
          </a:p>
        </p:txBody>
      </p:sp>
      <p:graphicFrame>
        <p:nvGraphicFramePr>
          <p:cNvPr id="4" name="Pladsholder til indhold 3">
            <a:extLst>
              <a:ext uri="{FF2B5EF4-FFF2-40B4-BE49-F238E27FC236}">
                <a16:creationId xmlns:a16="http://schemas.microsoft.com/office/drawing/2014/main" id="{77206C45-34AC-450F-B4A6-2F02FD07B4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396533"/>
              </p:ext>
            </p:extLst>
          </p:nvPr>
        </p:nvGraphicFramePr>
        <p:xfrm>
          <a:off x="838200" y="2490500"/>
          <a:ext cx="10515600" cy="18542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7695963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90497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Perspective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03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Developer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defects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5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Quality Assurance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Evaluate quality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98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Tester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functionality against requirements</a:t>
                      </a:r>
                      <a:endParaRPr lang="en-D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3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Customer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Verify usability and applicability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10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8368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F287F-F2C5-487D-8B6A-718E86B8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requirements and specification?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6B3CBC8-5E44-49ED-A5BD-FAFB7FCCF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requirements </a:t>
            </a:r>
            <a:r>
              <a:rPr lang="en-US" dirty="0"/>
              <a:t>document is the input to a development phase</a:t>
            </a:r>
          </a:p>
          <a:p>
            <a:r>
              <a:rPr lang="en-US" dirty="0"/>
              <a:t>The </a:t>
            </a:r>
            <a:r>
              <a:rPr lang="en-US" b="1" dirty="0"/>
              <a:t>specification</a:t>
            </a:r>
            <a:r>
              <a:rPr lang="en-US" dirty="0"/>
              <a:t> document is the output of a development phase</a:t>
            </a:r>
          </a:p>
          <a:p>
            <a:endParaRPr lang="en-US" dirty="0"/>
          </a:p>
          <a:p>
            <a:r>
              <a:rPr lang="en-US" dirty="0"/>
              <a:t>The specification document resulting from development phase X serves a requirements document for development phase X+1</a:t>
            </a:r>
          </a:p>
          <a:p>
            <a:endParaRPr lang="en-US" dirty="0"/>
          </a:p>
          <a:p>
            <a:r>
              <a:rPr lang="en-US" dirty="0"/>
              <a:t>Requirements and specification are the same, depending on the usage and point of view</a:t>
            </a:r>
          </a:p>
          <a:p>
            <a:endParaRPr lang="en-US" dirty="0"/>
          </a:p>
          <a:p>
            <a:r>
              <a:rPr lang="en-US" dirty="0"/>
              <a:t>The product is 100% specification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912923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med footer">
  <a:themeElements>
    <a:clrScheme name="Oxygen 7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E94262"/>
      </a:accent5>
      <a:accent6>
        <a:srgbClr val="B762A5"/>
      </a:accent6>
      <a:hlink>
        <a:srgbClr val="206382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E9469725-8BB8-7243-A476-687B8963C74C}"/>
    </a:ext>
  </a:extLst>
</a:theme>
</file>

<file path=ppt/theme/theme2.xml><?xml version="1.0" encoding="utf-8"?>
<a:theme xmlns:a="http://schemas.openxmlformats.org/drawingml/2006/main" name="1_Tema med footer">
  <a:themeElements>
    <a:clrScheme name="Oxygen farver 1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8FD2F1"/>
      </a:accent5>
      <a:accent6>
        <a:srgbClr val="F6CD89"/>
      </a:accent6>
      <a:hlink>
        <a:srgbClr val="206382"/>
      </a:hlink>
      <a:folHlink>
        <a:srgbClr val="954F72"/>
      </a:folHlink>
    </a:clrScheme>
    <a:fontScheme name="HelveticaNeue Condensed">
      <a:majorFont>
        <a:latin typeface="HelveticaNeue Condensed"/>
        <a:ea typeface=""/>
        <a:cs typeface=""/>
      </a:majorFont>
      <a:minorFont>
        <a:latin typeface="HelveticaNeue Condensed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CB57DF48-F218-B84B-A86A-EB5F9C62BBF7}"/>
    </a:ext>
  </a:extLst>
</a:theme>
</file>

<file path=ppt/theme/theme3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Oxygen_x0020_Doc_x0020_Review_x0020_Firmadok xmlns="6d664e35-4106-49a6-ac9f-9206286da0df">
      <Url xsi:nil="true"/>
      <Description xsi:nil="true"/>
    </Oxygen_x0020_Doc_x0020_Review_x0020_Firmadok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B7F001A50ECC4CA63D02F69C137CEC" ma:contentTypeVersion="10" ma:contentTypeDescription="Opret et nyt dokument." ma:contentTypeScope="" ma:versionID="be9b5ddf531d3d4510c9db25e510321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6d664e35-4106-49a6-ac9f-9206286da0df" xmlns:ns4="8c9ec67d-18bf-4dbd-8d4d-964329705d9a" targetNamespace="http://schemas.microsoft.com/office/2006/metadata/properties" ma:root="true" ma:fieldsID="fb65248c1009a702234e24bd123a24e1" ns1:_="" ns2:_="" ns3:_="" ns4:_="">
    <xsd:import namespace="http://schemas.microsoft.com/sharepoint/v3"/>
    <xsd:import namespace="http://schemas.microsoft.com/sharepoint/v4"/>
    <xsd:import namespace="6d664e35-4106-49a6-ac9f-9206286da0df"/>
    <xsd:import namespace="8c9ec67d-18bf-4dbd-8d4d-964329705d9a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_vti_ItemDeclaredRecord" minOccurs="0"/>
                <xsd:element ref="ns1:_vti_ItemHoldRecordStatus" minOccurs="0"/>
                <xsd:element ref="ns3:Oxygen_x0020_Doc_x0020_Review_x0020_Firmadok" minOccurs="0"/>
                <xsd:element ref="ns4:SharedWithUsers" minOccurs="0"/>
                <xsd:element ref="ns4:SharingHintHash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9" nillable="true" ma:displayName="Defineret post" ma:hidden="true" ma:internalName="_vti_ItemDeclaredRecord" ma:readOnly="true">
      <xsd:simpleType>
        <xsd:restriction base="dms:DateTime"/>
      </xsd:simpleType>
    </xsd:element>
    <xsd:element name="_vti_ItemHoldRecordStatus" ma:index="10" nillable="true" ma:displayName="Status for venteposition og post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64e35-4106-49a6-ac9f-9206286da0df" elementFormDefault="qualified">
    <xsd:import namespace="http://schemas.microsoft.com/office/2006/documentManagement/types"/>
    <xsd:import namespace="http://schemas.microsoft.com/office/infopath/2007/PartnerControls"/>
    <xsd:element name="Oxygen_x0020_Doc_x0020_Review_x0020_Firmadok" ma:index="12" nillable="true" ma:displayName="Oxygen Doc Review Firmadok" ma:internalName="Oxygen_x0020_Doc_x0020_Review_x0020_Firmado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ec67d-18bf-4dbd-8d4d-964329705d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værdi for deling" ma:internalName="SharingHintHash" ma:readOnly="true">
      <xsd:simpleType>
        <xsd:restriction base="dms:Text"/>
      </xsd:simpleType>
    </xsd:element>
    <xsd:element name="SharedWithDetails" ma:index="15" nillable="true" ma:displayName="Delt med 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5FE8EF-0548-4852-B57F-279AFD330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3EDE1C-5209-46E7-BA0B-17143FA3743E}">
  <ds:schemaRefs>
    <ds:schemaRef ds:uri="http://schemas.microsoft.com/sharepoint/v4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8c9ec67d-18bf-4dbd-8d4d-964329705d9a"/>
    <ds:schemaRef ds:uri="http://schemas.microsoft.com/office/2006/metadata/properties"/>
    <ds:schemaRef ds:uri="http://purl.org/dc/terms/"/>
    <ds:schemaRef ds:uri="http://schemas.microsoft.com/sharepoint/v3"/>
    <ds:schemaRef ds:uri="6d664e35-4106-49a6-ac9f-9206286da0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A53EB5B-BEDE-4A94-B67B-F7763DB990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6d664e35-4106-49a6-ac9f-9206286da0df"/>
    <ds:schemaRef ds:uri="8c9ec67d-18bf-4dbd-8d4d-964329705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Oxygen skabelon 2016</Template>
  <TotalTime>12335</TotalTime>
  <Words>1276</Words>
  <Application>Microsoft Office PowerPoint</Application>
  <PresentationFormat>Widescreen</PresentationFormat>
  <Paragraphs>310</Paragraphs>
  <Slides>47</Slides>
  <Notes>1</Notes>
  <HiddenSlides>1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47</vt:i4>
      </vt:variant>
    </vt:vector>
  </HeadingPairs>
  <TitlesOfParts>
    <vt:vector size="54" baseType="lpstr">
      <vt:lpstr>Arial</vt:lpstr>
      <vt:lpstr>Calibri</vt:lpstr>
      <vt:lpstr>Helvetica Neue</vt:lpstr>
      <vt:lpstr>HelveticaNeue Condensed</vt:lpstr>
      <vt:lpstr>Wingdings</vt:lpstr>
      <vt:lpstr>Tema med footer</vt:lpstr>
      <vt:lpstr>1_Tema med footer</vt:lpstr>
      <vt:lpstr>Testing and Security</vt:lpstr>
      <vt:lpstr>Agenda</vt:lpstr>
      <vt:lpstr>Testing</vt:lpstr>
      <vt:lpstr>Why test?</vt:lpstr>
      <vt:lpstr>Famous software failures</vt:lpstr>
      <vt:lpstr>Do testing right</vt:lpstr>
      <vt:lpstr>What is Testing</vt:lpstr>
      <vt:lpstr>What is testing (cont.)</vt:lpstr>
      <vt:lpstr>What is requirements and specification?</vt:lpstr>
      <vt:lpstr>Validation and Verification</vt:lpstr>
      <vt:lpstr>Validation</vt:lpstr>
      <vt:lpstr>Verification</vt:lpstr>
      <vt:lpstr>Static testing</vt:lpstr>
      <vt:lpstr>Static testing</vt:lpstr>
      <vt:lpstr>Statis analysis</vt:lpstr>
      <vt:lpstr>Review</vt:lpstr>
      <vt:lpstr>Review (cont.)</vt:lpstr>
      <vt:lpstr>Dynamic testing</vt:lpstr>
      <vt:lpstr>Dynamic testing</vt:lpstr>
      <vt:lpstr>Dynamic testing methods</vt:lpstr>
      <vt:lpstr>Black-box testing</vt:lpstr>
      <vt:lpstr>White-box testing</vt:lpstr>
      <vt:lpstr>Test levels</vt:lpstr>
      <vt:lpstr>Unit Testing</vt:lpstr>
      <vt:lpstr>Integration Testing</vt:lpstr>
      <vt:lpstr>System Testing</vt:lpstr>
      <vt:lpstr>Acceptance Testing</vt:lpstr>
      <vt:lpstr>Continuous Integration</vt:lpstr>
      <vt:lpstr>PowerPoint-præsentation</vt:lpstr>
      <vt:lpstr>Testing in .NET</vt:lpstr>
      <vt:lpstr>Unit testing in .NET Core</vt:lpstr>
      <vt:lpstr>Demo time :D </vt:lpstr>
      <vt:lpstr>PowerPoint-præsentation</vt:lpstr>
      <vt:lpstr>Unit test tools</vt:lpstr>
      <vt:lpstr>Final points</vt:lpstr>
      <vt:lpstr>Bonus: TDD</vt:lpstr>
      <vt:lpstr>Exercise time</vt:lpstr>
      <vt:lpstr>Security</vt:lpstr>
      <vt:lpstr>Common web security vulnerabilities</vt:lpstr>
      <vt:lpstr>Reasons for vulnerabilities</vt:lpstr>
      <vt:lpstr>How to handle user input</vt:lpstr>
      <vt:lpstr>Cross site Scripting (XSS)</vt:lpstr>
      <vt:lpstr>Cross site Scripting (XSS) (cont.)</vt:lpstr>
      <vt:lpstr>SQL Injection</vt:lpstr>
      <vt:lpstr>Mitigating risks</vt:lpstr>
      <vt:lpstr>Questions?</vt:lpstr>
      <vt:lpstr>Brugbare elementer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Afgangsprojekt E.2016</dc:title>
  <dc:creator>Nicolai Oksen</dc:creator>
  <cp:lastModifiedBy>Nicolai Birkmose Oksen</cp:lastModifiedBy>
  <cp:revision>647</cp:revision>
  <dcterms:created xsi:type="dcterms:W3CDTF">2016-11-24T12:28:02Z</dcterms:created>
  <dcterms:modified xsi:type="dcterms:W3CDTF">2018-05-06T15:09:10Z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0x0101006FB7F001A50ECC4CA63D02F69C137CEC</vt:lpwstr>
  </property>
</Properties>
</file>